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54"/>
  </p:notesMasterIdLst>
  <p:sldIdLst>
    <p:sldId id="372" r:id="rId2"/>
    <p:sldId id="377" r:id="rId3"/>
    <p:sldId id="378" r:id="rId4"/>
    <p:sldId id="380" r:id="rId5"/>
    <p:sldId id="382" r:id="rId6"/>
    <p:sldId id="383" r:id="rId7"/>
    <p:sldId id="384" r:id="rId8"/>
    <p:sldId id="385" r:id="rId9"/>
    <p:sldId id="468" r:id="rId10"/>
    <p:sldId id="387" r:id="rId11"/>
    <p:sldId id="396" r:id="rId12"/>
    <p:sldId id="397" r:id="rId13"/>
    <p:sldId id="566" r:id="rId14"/>
    <p:sldId id="539" r:id="rId15"/>
    <p:sldId id="259" r:id="rId16"/>
    <p:sldId id="541" r:id="rId17"/>
    <p:sldId id="257" r:id="rId18"/>
    <p:sldId id="577" r:id="rId19"/>
    <p:sldId id="578" r:id="rId20"/>
    <p:sldId id="399" r:id="rId21"/>
    <p:sldId id="401" r:id="rId22"/>
    <p:sldId id="402" r:id="rId23"/>
    <p:sldId id="457" r:id="rId24"/>
    <p:sldId id="568" r:id="rId25"/>
    <p:sldId id="544" r:id="rId26"/>
    <p:sldId id="545" r:id="rId27"/>
    <p:sldId id="537" r:id="rId28"/>
    <p:sldId id="455" r:id="rId29"/>
    <p:sldId id="440" r:id="rId30"/>
    <p:sldId id="405" r:id="rId31"/>
    <p:sldId id="486" r:id="rId32"/>
    <p:sldId id="487" r:id="rId33"/>
    <p:sldId id="488" r:id="rId34"/>
    <p:sldId id="491" r:id="rId35"/>
    <p:sldId id="492" r:id="rId36"/>
    <p:sldId id="493" r:id="rId37"/>
    <p:sldId id="494" r:id="rId38"/>
    <p:sldId id="573" r:id="rId39"/>
    <p:sldId id="288" r:id="rId40"/>
    <p:sldId id="285" r:id="rId41"/>
    <p:sldId id="286" r:id="rId42"/>
    <p:sldId id="306" r:id="rId43"/>
    <p:sldId id="309" r:id="rId44"/>
    <p:sldId id="287" r:id="rId45"/>
    <p:sldId id="576" r:id="rId46"/>
    <p:sldId id="574" r:id="rId47"/>
    <p:sldId id="542" r:id="rId48"/>
    <p:sldId id="543" r:id="rId49"/>
    <p:sldId id="506" r:id="rId50"/>
    <p:sldId id="496" r:id="rId51"/>
    <p:sldId id="503" r:id="rId52"/>
    <p:sldId id="50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AC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03" autoAdjust="0"/>
    <p:restoredTop sz="94729" autoAdjust="0"/>
  </p:normalViewPr>
  <p:slideViewPr>
    <p:cSldViewPr>
      <p:cViewPr varScale="1">
        <p:scale>
          <a:sx n="112" d="100"/>
          <a:sy n="112" d="100"/>
        </p:scale>
        <p:origin x="18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4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researchsan02b\shr6\Geriatrics\CAPC\General\CAPC%20Research\Mapping%20Community%20Palliative%20Care\August%202020%20Update\Update_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J:\Geriatrics\CAPC\General\CAPC%20Research\Mapping%20Community%20Palliative%20Care\August%202020%20Update\Update_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/>
              <a:t>Costliest 5% of Patients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effectLst/>
              </a:rPr>
              <a:t>IO</a:t>
            </a:r>
            <a:r>
              <a:rPr lang="en-US" sz="1050" dirty="0">
                <a:effectLst/>
              </a:rPr>
              <a:t>M Dying in America Appendix E  http://</a:t>
            </a:r>
            <a:r>
              <a:rPr lang="en-US" sz="1050" dirty="0" err="1">
                <a:effectLst/>
              </a:rPr>
              <a:t>www.iom.edu</a:t>
            </a:r>
            <a:r>
              <a:rPr lang="en-US" sz="1050" dirty="0">
                <a:effectLst/>
              </a:rPr>
              <a:t>/Reports/2014/Dying-In-America-Improving-Quality-and-Honoring-Individual-Preferences-Near-the-End-of-Life.aspx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116181357184721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3651-42B9-A0C3-CA2A1D80D6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651-42B9-A0C3-CA2A1D80D6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3651-42B9-A0C3-CA2A1D80D606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z="3200" dirty="0"/>
                      <a:t>49%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651-42B9-A0C3-CA2A1D80D6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3200" dirty="0"/>
                      <a:t>40%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651-42B9-A0C3-CA2A1D80D60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51-42B9-A0C3-CA2A1D80D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Last 12 months of life</c:v>
                </c:pt>
                <c:pt idx="1">
                  <c:v>Short term high $</c:v>
                </c:pt>
                <c:pt idx="2">
                  <c:v>Persistent high $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0.49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51-42B9-A0C3-CA2A1D80D6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3076599648345"/>
          <c:y val="0.47327163649998299"/>
          <c:w val="0.35628901969777999"/>
          <c:h val="0.449560452670689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Service</a:t>
            </a:r>
            <a:r>
              <a:rPr lang="en-US" sz="2400" baseline="0" dirty="0"/>
              <a:t> Sites Identified</a:t>
            </a:r>
          </a:p>
        </c:rich>
      </c:tx>
      <c:layout>
        <c:manualLayout>
          <c:xMode val="edge"/>
          <c:yMode val="edge"/>
          <c:x val="0.15806010928961747"/>
          <c:y val="3.1490842262233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3-4693-B0DF-4C861FE762A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93-4693-B0DF-4C861FE762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'Hospice Only'!$A$6:$A$8</c:f>
              <c:strCache>
                <c:ptCount val="3"/>
                <c:pt idx="0">
                  <c:v>Long-term Care</c:v>
                </c:pt>
                <c:pt idx="1">
                  <c:v>Office/Clinic</c:v>
                </c:pt>
                <c:pt idx="2">
                  <c:v>Patient's Home</c:v>
                </c:pt>
              </c:strCache>
            </c:strRef>
          </c:cat>
          <c:val>
            <c:numRef>
              <c:f>'Hospice Only'!$B$6:$B$8</c:f>
              <c:numCache>
                <c:formatCode>General</c:formatCode>
                <c:ptCount val="3"/>
                <c:pt idx="0">
                  <c:v>1849</c:v>
                </c:pt>
                <c:pt idx="1">
                  <c:v>207</c:v>
                </c:pt>
                <c:pt idx="2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93-4693-B0DF-4C861FE762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87292048"/>
        <c:axId val="987312016"/>
      </c:barChart>
      <c:catAx>
        <c:axId val="98729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312016"/>
        <c:crosses val="autoZero"/>
        <c:auto val="1"/>
        <c:lblAlgn val="ctr"/>
        <c:lblOffset val="100"/>
        <c:noMultiLvlLbl val="0"/>
      </c:catAx>
      <c:valAx>
        <c:axId val="987312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729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Program_AH!$A$5:$A$9</cx:f>
        <cx:lvl ptCount="5">
          <cx:pt idx="0">Hospital</cx:pt>
          <cx:pt idx="1">Hospice</cx:pt>
          <cx:pt idx="2">Long-term Care</cx:pt>
          <cx:pt idx="3">Office/Clinic</cx:pt>
          <cx:pt idx="4">Home Health Agency</cx:pt>
        </cx:lvl>
      </cx:strDim>
      <cx:numDim type="size">
        <cx:f>Program_AH!$C$5:$C$9</cx:f>
        <cx:lvl ptCount="5" formatCode="0.0%">
          <cx:pt idx="0">0.29879275653923543</cx:pt>
          <cx:pt idx="1">0.34104627766599599</cx:pt>
          <cx:pt idx="2">0.10362173038229376</cx:pt>
          <cx:pt idx="3">0.15995975855130784</cx:pt>
          <cx:pt idx="4">0.096579476861166996</cx:pt>
        </cx:lvl>
      </cx:numDim>
    </cx:data>
  </cx:chartData>
  <cx:chart>
    <cx:plotArea>
      <cx:plotAreaRegion>
        <cx:series layoutId="treemap" uniqueId="{594035A2-068D-4B0B-B4EC-299EE262229E}">
          <cx:dataPt idx="1">
            <cx:spPr>
              <a:solidFill>
                <a:schemeClr val="accent6"/>
              </a:solidFill>
            </cx:spPr>
          </cx:dataPt>
          <cx:dataLabels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000"/>
                </a:pPr>
                <a:endParaRPr lang="en-US" sz="1000"/>
              </a:p>
            </cx:txPr>
            <cx:visibility seriesName="0" categoryName="1" value="1"/>
            <cx:separator> </cx:separator>
            <cx:dataLabel idx="0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2800"/>
                  </a:pPr>
                  <a:r>
                    <a:rPr lang="en-US" sz="2800"/>
                    <a:t>Hospital 29.9%</a:t>
                  </a:r>
                </a:p>
              </cx:txPr>
              <cx:visibility seriesName="0" categoryName="1" value="1"/>
              <cx:separator> </cx:separator>
            </cx:dataLabel>
            <cx:dataLabel idx="1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3200"/>
                  </a:pPr>
                  <a:r>
                    <a:rPr lang="en-US" sz="3200"/>
                    <a:t>Hospice 34.1%</a:t>
                  </a:r>
                </a:p>
              </cx:txPr>
              <cx:visibility seriesName="0" categoryName="1" value="1"/>
              <cx:separator> </cx:separator>
            </cx:dataLabel>
            <cx:dataLabel idx="2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2800"/>
                  </a:pPr>
                  <a:r>
                    <a:rPr lang="en-US" sz="2800"/>
                    <a:t>Long-term Care 10.4%</a:t>
                  </a:r>
                </a:p>
              </cx:txPr>
              <cx:visibility seriesName="0" categoryName="1" value="1"/>
              <cx:separator> </cx:separator>
            </cx:dataLabel>
            <cx:dataLabel idx="3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2800"/>
                  </a:pPr>
                  <a:r>
                    <a:rPr lang="en-US" sz="2800"/>
                    <a:t>Office/Clinic 16.0%</a:t>
                  </a:r>
                </a:p>
              </cx:txPr>
              <cx:visibility seriesName="0" categoryName="1" value="1"/>
              <cx:separator> </cx:separator>
            </cx:dataLabel>
            <cx:dataLabel idx="4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2800"/>
                  </a:pPr>
                  <a:r>
                    <a:rPr lang="en-US" sz="2800"/>
                    <a:t>Home Health Agency 9.7%</a:t>
                  </a:r>
                </a:p>
              </cx:txPr>
              <cx:visibility seriesName="0" categoryName="1" value="1"/>
              <cx:separator>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C3DCE-2DCD-BB4F-9786-BA51302409BF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0"/>
      <dgm:spPr/>
    </dgm:pt>
    <dgm:pt modelId="{4C0D6A76-265F-4641-96D3-83E927923573}">
      <dgm:prSet phldrT="[Text]" phldr="1"/>
      <dgm:spPr/>
      <dgm:t>
        <a:bodyPr/>
        <a:lstStyle/>
        <a:p>
          <a:endParaRPr lang="en-US" dirty="0"/>
        </a:p>
      </dgm:t>
    </dgm:pt>
    <dgm:pt modelId="{0AE2A0BA-B866-6C47-9F70-6A2B101443DF}" type="parTrans" cxnId="{E7872528-86EE-3547-AE9A-D486147F2216}">
      <dgm:prSet/>
      <dgm:spPr/>
      <dgm:t>
        <a:bodyPr/>
        <a:lstStyle/>
        <a:p>
          <a:endParaRPr lang="en-US"/>
        </a:p>
      </dgm:t>
    </dgm:pt>
    <dgm:pt modelId="{E93FF8E0-D6EC-9B4E-A0FD-56A7362632D0}" type="sibTrans" cxnId="{E7872528-86EE-3547-AE9A-D486147F2216}">
      <dgm:prSet/>
      <dgm:spPr/>
      <dgm:t>
        <a:bodyPr/>
        <a:lstStyle/>
        <a:p>
          <a:endParaRPr lang="en-US"/>
        </a:p>
      </dgm:t>
    </dgm:pt>
    <dgm:pt modelId="{2D5A3884-1CD1-F141-8ADF-BF959E4336EE}">
      <dgm:prSet phldrT="[Text]" phldr="1"/>
      <dgm:spPr/>
      <dgm:t>
        <a:bodyPr/>
        <a:lstStyle/>
        <a:p>
          <a:endParaRPr lang="en-US" dirty="0"/>
        </a:p>
      </dgm:t>
    </dgm:pt>
    <dgm:pt modelId="{FDE123A2-BE18-2D49-9D28-D9DA2EE0831A}" type="parTrans" cxnId="{E0B21D01-6286-574F-9422-1D0BC34F6D7E}">
      <dgm:prSet/>
      <dgm:spPr/>
      <dgm:t>
        <a:bodyPr/>
        <a:lstStyle/>
        <a:p>
          <a:endParaRPr lang="en-US"/>
        </a:p>
      </dgm:t>
    </dgm:pt>
    <dgm:pt modelId="{67482474-0B94-824A-A6B9-C2F533674EB8}" type="sibTrans" cxnId="{E0B21D01-6286-574F-9422-1D0BC34F6D7E}">
      <dgm:prSet/>
      <dgm:spPr/>
      <dgm:t>
        <a:bodyPr/>
        <a:lstStyle/>
        <a:p>
          <a:endParaRPr lang="en-US"/>
        </a:p>
      </dgm:t>
    </dgm:pt>
    <dgm:pt modelId="{A1D68998-9A13-F244-83B2-AB36ABC2A4D2}">
      <dgm:prSet phldrT="[Text]" phldr="1"/>
      <dgm:spPr/>
      <dgm:t>
        <a:bodyPr/>
        <a:lstStyle/>
        <a:p>
          <a:endParaRPr lang="en-US" dirty="0"/>
        </a:p>
      </dgm:t>
    </dgm:pt>
    <dgm:pt modelId="{69B0FE86-1B6B-B74F-BA84-3CE6B00549AF}" type="parTrans" cxnId="{BD1BECDA-EC02-654E-8443-486434872B95}">
      <dgm:prSet/>
      <dgm:spPr/>
      <dgm:t>
        <a:bodyPr/>
        <a:lstStyle/>
        <a:p>
          <a:endParaRPr lang="en-US"/>
        </a:p>
      </dgm:t>
    </dgm:pt>
    <dgm:pt modelId="{B4C8F482-9CD5-434C-8571-0C19677843BE}" type="sibTrans" cxnId="{BD1BECDA-EC02-654E-8443-486434872B95}">
      <dgm:prSet/>
      <dgm:spPr/>
      <dgm:t>
        <a:bodyPr/>
        <a:lstStyle/>
        <a:p>
          <a:endParaRPr lang="en-US"/>
        </a:p>
      </dgm:t>
    </dgm:pt>
    <dgm:pt modelId="{34C9F42B-ED67-774B-9950-592A0305EFF4}" type="pres">
      <dgm:prSet presAssocID="{F87C3DCE-2DCD-BB4F-9786-BA51302409BF}" presName="Name0" presStyleCnt="0">
        <dgm:presLayoutVars>
          <dgm:dir/>
          <dgm:animLvl val="lvl"/>
          <dgm:resizeHandles val="exact"/>
        </dgm:presLayoutVars>
      </dgm:prSet>
      <dgm:spPr/>
    </dgm:pt>
    <dgm:pt modelId="{CAD6A90A-073C-7D42-9FF0-7BDDD3079AB4}" type="pres">
      <dgm:prSet presAssocID="{F87C3DCE-2DCD-BB4F-9786-BA51302409BF}" presName="dummy" presStyleCnt="0"/>
      <dgm:spPr/>
    </dgm:pt>
    <dgm:pt modelId="{F17FF332-00CC-C24F-B0C5-47A789E5F714}" type="pres">
      <dgm:prSet presAssocID="{F87C3DCE-2DCD-BB4F-9786-BA51302409BF}" presName="linH" presStyleCnt="0"/>
      <dgm:spPr/>
    </dgm:pt>
    <dgm:pt modelId="{EF694F43-74A7-B741-834C-E8265890C1A2}" type="pres">
      <dgm:prSet presAssocID="{F87C3DCE-2DCD-BB4F-9786-BA51302409BF}" presName="padding1" presStyleCnt="0"/>
      <dgm:spPr/>
    </dgm:pt>
    <dgm:pt modelId="{CF837BAE-1AD3-D244-9AE9-CD5068E895E0}" type="pres">
      <dgm:prSet presAssocID="{4C0D6A76-265F-4641-96D3-83E927923573}" presName="linV" presStyleCnt="0"/>
      <dgm:spPr/>
    </dgm:pt>
    <dgm:pt modelId="{59CEEC46-5A9E-3A47-BF97-4900D885D95A}" type="pres">
      <dgm:prSet presAssocID="{4C0D6A76-265F-4641-96D3-83E927923573}" presName="spVertical1" presStyleCnt="0"/>
      <dgm:spPr/>
    </dgm:pt>
    <dgm:pt modelId="{732E4D63-DC63-5C4D-9C46-3C65C6E08139}" type="pres">
      <dgm:prSet presAssocID="{4C0D6A76-265F-4641-96D3-83E927923573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AD489D7-206F-8A4C-9C44-BC981ABE430E}" type="pres">
      <dgm:prSet presAssocID="{4C0D6A76-265F-4641-96D3-83E927923573}" presName="spVertical2" presStyleCnt="0"/>
      <dgm:spPr/>
    </dgm:pt>
    <dgm:pt modelId="{D3AF6DE6-544F-4649-98ED-A68E4E89B264}" type="pres">
      <dgm:prSet presAssocID="{4C0D6A76-265F-4641-96D3-83E927923573}" presName="spVertical3" presStyleCnt="0"/>
      <dgm:spPr/>
    </dgm:pt>
    <dgm:pt modelId="{C58B8DF4-3826-8E46-893D-680F94C87FB6}" type="pres">
      <dgm:prSet presAssocID="{E93FF8E0-D6EC-9B4E-A0FD-56A7362632D0}" presName="space" presStyleCnt="0"/>
      <dgm:spPr/>
    </dgm:pt>
    <dgm:pt modelId="{028B3B26-FEC1-4D43-BF87-BEA5F6AE1EBC}" type="pres">
      <dgm:prSet presAssocID="{2D5A3884-1CD1-F141-8ADF-BF959E4336EE}" presName="linV" presStyleCnt="0"/>
      <dgm:spPr/>
    </dgm:pt>
    <dgm:pt modelId="{3E69A50C-4D27-6B4E-9165-C276AB05D8B8}" type="pres">
      <dgm:prSet presAssocID="{2D5A3884-1CD1-F141-8ADF-BF959E4336EE}" presName="spVertical1" presStyleCnt="0"/>
      <dgm:spPr/>
    </dgm:pt>
    <dgm:pt modelId="{29D7C067-19FE-1846-8C1F-7883DD710582}" type="pres">
      <dgm:prSet presAssocID="{2D5A3884-1CD1-F141-8ADF-BF959E4336EE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7BAF7D9-1BB3-604B-A75C-1B07F8A024EF}" type="pres">
      <dgm:prSet presAssocID="{2D5A3884-1CD1-F141-8ADF-BF959E4336EE}" presName="spVertical2" presStyleCnt="0"/>
      <dgm:spPr/>
    </dgm:pt>
    <dgm:pt modelId="{9A5EFC15-4839-324F-9A21-D91126C67645}" type="pres">
      <dgm:prSet presAssocID="{2D5A3884-1CD1-F141-8ADF-BF959E4336EE}" presName="spVertical3" presStyleCnt="0"/>
      <dgm:spPr/>
    </dgm:pt>
    <dgm:pt modelId="{A45B71B0-BE43-DF44-BD35-F64402463C60}" type="pres">
      <dgm:prSet presAssocID="{67482474-0B94-824A-A6B9-C2F533674EB8}" presName="space" presStyleCnt="0"/>
      <dgm:spPr/>
    </dgm:pt>
    <dgm:pt modelId="{1F01914C-2516-3C48-9D5C-562D9C33A3E2}" type="pres">
      <dgm:prSet presAssocID="{A1D68998-9A13-F244-83B2-AB36ABC2A4D2}" presName="linV" presStyleCnt="0"/>
      <dgm:spPr/>
    </dgm:pt>
    <dgm:pt modelId="{553D0941-71CB-634A-8866-978AB3D5B580}" type="pres">
      <dgm:prSet presAssocID="{A1D68998-9A13-F244-83B2-AB36ABC2A4D2}" presName="spVertical1" presStyleCnt="0"/>
      <dgm:spPr/>
    </dgm:pt>
    <dgm:pt modelId="{241BC7C8-E1FB-B14E-896E-BD8B23372031}" type="pres">
      <dgm:prSet presAssocID="{A1D68998-9A13-F244-83B2-AB36ABC2A4D2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F3571EF-0D69-EC49-98A1-483398FD29A4}" type="pres">
      <dgm:prSet presAssocID="{A1D68998-9A13-F244-83B2-AB36ABC2A4D2}" presName="spVertical2" presStyleCnt="0"/>
      <dgm:spPr/>
    </dgm:pt>
    <dgm:pt modelId="{94BE1FE4-6DA5-7749-9358-22FC1F1931C9}" type="pres">
      <dgm:prSet presAssocID="{A1D68998-9A13-F244-83B2-AB36ABC2A4D2}" presName="spVertical3" presStyleCnt="0"/>
      <dgm:spPr/>
    </dgm:pt>
    <dgm:pt modelId="{2C8FD62A-C6C9-F344-8F59-20578B3791A7}" type="pres">
      <dgm:prSet presAssocID="{F87C3DCE-2DCD-BB4F-9786-BA51302409BF}" presName="padding2" presStyleCnt="0"/>
      <dgm:spPr/>
    </dgm:pt>
    <dgm:pt modelId="{497FC855-83CA-AC4B-AF5A-2E457FE59BC3}" type="pres">
      <dgm:prSet presAssocID="{F87C3DCE-2DCD-BB4F-9786-BA51302409BF}" presName="negArrow" presStyleCnt="0"/>
      <dgm:spPr/>
    </dgm:pt>
    <dgm:pt modelId="{28DD46CD-E998-7040-8A3E-9233CFC13C16}" type="pres">
      <dgm:prSet presAssocID="{F87C3DCE-2DCD-BB4F-9786-BA51302409BF}" presName="backgroundArrow" presStyleLbl="node1" presStyleIdx="0" presStyleCnt="1" custLinFactNeighborX="9091" custLinFactNeighborY="67639"/>
      <dgm:spPr/>
    </dgm:pt>
  </dgm:ptLst>
  <dgm:cxnLst>
    <dgm:cxn modelId="{E0B21D01-6286-574F-9422-1D0BC34F6D7E}" srcId="{F87C3DCE-2DCD-BB4F-9786-BA51302409BF}" destId="{2D5A3884-1CD1-F141-8ADF-BF959E4336EE}" srcOrd="1" destOrd="0" parTransId="{FDE123A2-BE18-2D49-9D28-D9DA2EE0831A}" sibTransId="{67482474-0B94-824A-A6B9-C2F533674EB8}"/>
    <dgm:cxn modelId="{582A2D06-9199-9B46-A7A1-4B778CC231F7}" type="presOf" srcId="{F87C3DCE-2DCD-BB4F-9786-BA51302409BF}" destId="{34C9F42B-ED67-774B-9950-592A0305EFF4}" srcOrd="0" destOrd="0" presId="urn:microsoft.com/office/officeart/2005/8/layout/hProcess3"/>
    <dgm:cxn modelId="{E7872528-86EE-3547-AE9A-D486147F2216}" srcId="{F87C3DCE-2DCD-BB4F-9786-BA51302409BF}" destId="{4C0D6A76-265F-4641-96D3-83E927923573}" srcOrd="0" destOrd="0" parTransId="{0AE2A0BA-B866-6C47-9F70-6A2B101443DF}" sibTransId="{E93FF8E0-D6EC-9B4E-A0FD-56A7362632D0}"/>
    <dgm:cxn modelId="{CEB08B5F-A0B6-664B-912B-E25B6D7AFA4E}" type="presOf" srcId="{2D5A3884-1CD1-F141-8ADF-BF959E4336EE}" destId="{29D7C067-19FE-1846-8C1F-7883DD710582}" srcOrd="0" destOrd="0" presId="urn:microsoft.com/office/officeart/2005/8/layout/hProcess3"/>
    <dgm:cxn modelId="{9ABFCEB5-A5DA-B741-A0A2-5DE946CFBE35}" type="presOf" srcId="{A1D68998-9A13-F244-83B2-AB36ABC2A4D2}" destId="{241BC7C8-E1FB-B14E-896E-BD8B23372031}" srcOrd="0" destOrd="0" presId="urn:microsoft.com/office/officeart/2005/8/layout/hProcess3"/>
    <dgm:cxn modelId="{3D861CCD-0293-9C47-8844-CD390A7B1954}" type="presOf" srcId="{4C0D6A76-265F-4641-96D3-83E927923573}" destId="{732E4D63-DC63-5C4D-9C46-3C65C6E08139}" srcOrd="0" destOrd="0" presId="urn:microsoft.com/office/officeart/2005/8/layout/hProcess3"/>
    <dgm:cxn modelId="{BD1BECDA-EC02-654E-8443-486434872B95}" srcId="{F87C3DCE-2DCD-BB4F-9786-BA51302409BF}" destId="{A1D68998-9A13-F244-83B2-AB36ABC2A4D2}" srcOrd="2" destOrd="0" parTransId="{69B0FE86-1B6B-B74F-BA84-3CE6B00549AF}" sibTransId="{B4C8F482-9CD5-434C-8571-0C19677843BE}"/>
    <dgm:cxn modelId="{5BE5F6BD-E68E-C546-AF3F-C0B741A44CBA}" type="presParOf" srcId="{34C9F42B-ED67-774B-9950-592A0305EFF4}" destId="{CAD6A90A-073C-7D42-9FF0-7BDDD3079AB4}" srcOrd="0" destOrd="0" presId="urn:microsoft.com/office/officeart/2005/8/layout/hProcess3"/>
    <dgm:cxn modelId="{7556B4EC-8200-B24C-A984-2C82D9B42640}" type="presParOf" srcId="{34C9F42B-ED67-774B-9950-592A0305EFF4}" destId="{F17FF332-00CC-C24F-B0C5-47A789E5F714}" srcOrd="1" destOrd="0" presId="urn:microsoft.com/office/officeart/2005/8/layout/hProcess3"/>
    <dgm:cxn modelId="{F2049AFE-F2A9-1240-A006-796BF82B865E}" type="presParOf" srcId="{F17FF332-00CC-C24F-B0C5-47A789E5F714}" destId="{EF694F43-74A7-B741-834C-E8265890C1A2}" srcOrd="0" destOrd="0" presId="urn:microsoft.com/office/officeart/2005/8/layout/hProcess3"/>
    <dgm:cxn modelId="{3C540F14-128A-514A-B47A-BAC95F8D109C}" type="presParOf" srcId="{F17FF332-00CC-C24F-B0C5-47A789E5F714}" destId="{CF837BAE-1AD3-D244-9AE9-CD5068E895E0}" srcOrd="1" destOrd="0" presId="urn:microsoft.com/office/officeart/2005/8/layout/hProcess3"/>
    <dgm:cxn modelId="{E44445D5-420F-7B49-A380-542CDD27BA0E}" type="presParOf" srcId="{CF837BAE-1AD3-D244-9AE9-CD5068E895E0}" destId="{59CEEC46-5A9E-3A47-BF97-4900D885D95A}" srcOrd="0" destOrd="0" presId="urn:microsoft.com/office/officeart/2005/8/layout/hProcess3"/>
    <dgm:cxn modelId="{04F815FA-6250-DE4D-840F-C986618138A3}" type="presParOf" srcId="{CF837BAE-1AD3-D244-9AE9-CD5068E895E0}" destId="{732E4D63-DC63-5C4D-9C46-3C65C6E08139}" srcOrd="1" destOrd="0" presId="urn:microsoft.com/office/officeart/2005/8/layout/hProcess3"/>
    <dgm:cxn modelId="{BE0C183B-F3BE-4D4F-B624-5AE711E279BE}" type="presParOf" srcId="{CF837BAE-1AD3-D244-9AE9-CD5068E895E0}" destId="{8AD489D7-206F-8A4C-9C44-BC981ABE430E}" srcOrd="2" destOrd="0" presId="urn:microsoft.com/office/officeart/2005/8/layout/hProcess3"/>
    <dgm:cxn modelId="{8EEA8F6F-E00B-5646-B8A5-84BD67E9A645}" type="presParOf" srcId="{CF837BAE-1AD3-D244-9AE9-CD5068E895E0}" destId="{D3AF6DE6-544F-4649-98ED-A68E4E89B264}" srcOrd="3" destOrd="0" presId="urn:microsoft.com/office/officeart/2005/8/layout/hProcess3"/>
    <dgm:cxn modelId="{D46763E5-FC83-504B-9C87-E5E2CC51777A}" type="presParOf" srcId="{F17FF332-00CC-C24F-B0C5-47A789E5F714}" destId="{C58B8DF4-3826-8E46-893D-680F94C87FB6}" srcOrd="2" destOrd="0" presId="urn:microsoft.com/office/officeart/2005/8/layout/hProcess3"/>
    <dgm:cxn modelId="{A69AA1B8-0128-EF4F-87A4-094641E1FA02}" type="presParOf" srcId="{F17FF332-00CC-C24F-B0C5-47A789E5F714}" destId="{028B3B26-FEC1-4D43-BF87-BEA5F6AE1EBC}" srcOrd="3" destOrd="0" presId="urn:microsoft.com/office/officeart/2005/8/layout/hProcess3"/>
    <dgm:cxn modelId="{66A8F769-F18C-9248-BCC4-2BEF7BDF3010}" type="presParOf" srcId="{028B3B26-FEC1-4D43-BF87-BEA5F6AE1EBC}" destId="{3E69A50C-4D27-6B4E-9165-C276AB05D8B8}" srcOrd="0" destOrd="0" presId="urn:microsoft.com/office/officeart/2005/8/layout/hProcess3"/>
    <dgm:cxn modelId="{7D866ED7-17DA-F549-A2F5-231B52BC1433}" type="presParOf" srcId="{028B3B26-FEC1-4D43-BF87-BEA5F6AE1EBC}" destId="{29D7C067-19FE-1846-8C1F-7883DD710582}" srcOrd="1" destOrd="0" presId="urn:microsoft.com/office/officeart/2005/8/layout/hProcess3"/>
    <dgm:cxn modelId="{60E33460-546E-874A-8A9D-2B5A62E8FD46}" type="presParOf" srcId="{028B3B26-FEC1-4D43-BF87-BEA5F6AE1EBC}" destId="{E7BAF7D9-1BB3-604B-A75C-1B07F8A024EF}" srcOrd="2" destOrd="0" presId="urn:microsoft.com/office/officeart/2005/8/layout/hProcess3"/>
    <dgm:cxn modelId="{E715D969-48D3-9A4D-B193-81FAD6D7DEBD}" type="presParOf" srcId="{028B3B26-FEC1-4D43-BF87-BEA5F6AE1EBC}" destId="{9A5EFC15-4839-324F-9A21-D91126C67645}" srcOrd="3" destOrd="0" presId="urn:microsoft.com/office/officeart/2005/8/layout/hProcess3"/>
    <dgm:cxn modelId="{9740DCB2-FB49-A64A-BFA9-87B988E918F9}" type="presParOf" srcId="{F17FF332-00CC-C24F-B0C5-47A789E5F714}" destId="{A45B71B0-BE43-DF44-BD35-F64402463C60}" srcOrd="4" destOrd="0" presId="urn:microsoft.com/office/officeart/2005/8/layout/hProcess3"/>
    <dgm:cxn modelId="{697DEDD8-B029-094F-917D-2356372A8A5F}" type="presParOf" srcId="{F17FF332-00CC-C24F-B0C5-47A789E5F714}" destId="{1F01914C-2516-3C48-9D5C-562D9C33A3E2}" srcOrd="5" destOrd="0" presId="urn:microsoft.com/office/officeart/2005/8/layout/hProcess3"/>
    <dgm:cxn modelId="{07F83B6F-C1CA-1442-B711-BB1858092462}" type="presParOf" srcId="{1F01914C-2516-3C48-9D5C-562D9C33A3E2}" destId="{553D0941-71CB-634A-8866-978AB3D5B580}" srcOrd="0" destOrd="0" presId="urn:microsoft.com/office/officeart/2005/8/layout/hProcess3"/>
    <dgm:cxn modelId="{671AB3C7-C2B3-6340-BF08-55BF4340FD3B}" type="presParOf" srcId="{1F01914C-2516-3C48-9D5C-562D9C33A3E2}" destId="{241BC7C8-E1FB-B14E-896E-BD8B23372031}" srcOrd="1" destOrd="0" presId="urn:microsoft.com/office/officeart/2005/8/layout/hProcess3"/>
    <dgm:cxn modelId="{382C4201-FC2D-3C40-907F-1DD996EECE62}" type="presParOf" srcId="{1F01914C-2516-3C48-9D5C-562D9C33A3E2}" destId="{0F3571EF-0D69-EC49-98A1-483398FD29A4}" srcOrd="2" destOrd="0" presId="urn:microsoft.com/office/officeart/2005/8/layout/hProcess3"/>
    <dgm:cxn modelId="{D6410F85-DBBC-F945-BBED-E22510DE1687}" type="presParOf" srcId="{1F01914C-2516-3C48-9D5C-562D9C33A3E2}" destId="{94BE1FE4-6DA5-7749-9358-22FC1F1931C9}" srcOrd="3" destOrd="0" presId="urn:microsoft.com/office/officeart/2005/8/layout/hProcess3"/>
    <dgm:cxn modelId="{85FBBFBA-7F43-BC49-B9AA-E769F0703A88}" type="presParOf" srcId="{F17FF332-00CC-C24F-B0C5-47A789E5F714}" destId="{2C8FD62A-C6C9-F344-8F59-20578B3791A7}" srcOrd="6" destOrd="0" presId="urn:microsoft.com/office/officeart/2005/8/layout/hProcess3"/>
    <dgm:cxn modelId="{643A51BA-CD37-D54C-8BD8-693A8E3D1812}" type="presParOf" srcId="{F17FF332-00CC-C24F-B0C5-47A789E5F714}" destId="{497FC855-83CA-AC4B-AF5A-2E457FE59BC3}" srcOrd="7" destOrd="0" presId="urn:microsoft.com/office/officeart/2005/8/layout/hProcess3"/>
    <dgm:cxn modelId="{9A572326-8E69-1E45-A0A7-7B6A98A1E9AB}" type="presParOf" srcId="{F17FF332-00CC-C24F-B0C5-47A789E5F714}" destId="{28DD46CD-E998-7040-8A3E-9233CFC13C16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258B96-AB43-FE44-9CAD-D2D975C42342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047C6E21-B9AF-F64A-9ABE-E7A2E3CECB2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/>
            <a:t>Palliative Care</a:t>
          </a:r>
        </a:p>
        <a:p>
          <a:r>
            <a:rPr lang="en-US" sz="2000" dirty="0"/>
            <a:t>Screening on admission</a:t>
          </a:r>
        </a:p>
        <a:p>
          <a:r>
            <a:rPr lang="en-US" sz="2000" dirty="0"/>
            <a:t>Early engagement </a:t>
          </a:r>
        </a:p>
        <a:p>
          <a:r>
            <a:rPr lang="en-US" sz="2000" b="1" dirty="0" err="1"/>
            <a:t>Communi-cation</a:t>
          </a:r>
          <a:endParaRPr lang="en-US" sz="2000" b="1" dirty="0"/>
        </a:p>
        <a:p>
          <a:r>
            <a:rPr lang="en-US" sz="2000" dirty="0"/>
            <a:t>Symptoms managed</a:t>
          </a:r>
        </a:p>
        <a:p>
          <a:r>
            <a:rPr lang="en-US" sz="2000" dirty="0"/>
            <a:t>Family support</a:t>
          </a:r>
        </a:p>
      </dgm:t>
    </dgm:pt>
    <dgm:pt modelId="{2FD24664-27B7-C840-B0D5-0D6E28FBF01D}" type="parTrans" cxnId="{CB062736-A4BE-0541-8EE8-77DCC819E73C}">
      <dgm:prSet/>
      <dgm:spPr/>
      <dgm:t>
        <a:bodyPr/>
        <a:lstStyle/>
        <a:p>
          <a:endParaRPr lang="en-US"/>
        </a:p>
      </dgm:t>
    </dgm:pt>
    <dgm:pt modelId="{A47955DB-02B8-7744-87F5-EA81F46D1C25}" type="sibTrans" cxnId="{CB062736-A4BE-0541-8EE8-77DCC819E73C}">
      <dgm:prSet/>
      <dgm:spPr/>
      <dgm:t>
        <a:bodyPr/>
        <a:lstStyle/>
        <a:p>
          <a:endParaRPr lang="en-US"/>
        </a:p>
      </dgm:t>
    </dgm:pt>
    <dgm:pt modelId="{DB76A500-BED4-8547-B91C-E33C8FD9EE5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/>
            <a:t>Reduced hospital mortality, and 30d readmission</a:t>
          </a:r>
        </a:p>
        <a:p>
          <a:r>
            <a:rPr lang="en-US" sz="2400" dirty="0"/>
            <a:t>Improved HCAHPS</a:t>
          </a:r>
        </a:p>
      </dgm:t>
    </dgm:pt>
    <dgm:pt modelId="{897D4170-A1E7-1C44-9FE6-883BA80B117C}" type="parTrans" cxnId="{931E09DB-FA5C-CE46-855D-EF9E2941A918}">
      <dgm:prSet/>
      <dgm:spPr/>
      <dgm:t>
        <a:bodyPr/>
        <a:lstStyle/>
        <a:p>
          <a:endParaRPr lang="en-US"/>
        </a:p>
      </dgm:t>
    </dgm:pt>
    <dgm:pt modelId="{9AB0F1EA-9CBC-DF4F-B65F-3F0BA123146D}" type="sibTrans" cxnId="{931E09DB-FA5C-CE46-855D-EF9E2941A918}">
      <dgm:prSet/>
      <dgm:spPr/>
      <dgm:t>
        <a:bodyPr/>
        <a:lstStyle/>
        <a:p>
          <a:endParaRPr lang="en-US"/>
        </a:p>
      </dgm:t>
    </dgm:pt>
    <dgm:pt modelId="{52B17E8D-B481-A040-BA9D-BD362BB4AD2F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Zapf Dingbats"/>
              <a:ea typeface="Zapf Dingbats"/>
              <a:cs typeface="Zapf Dingbats"/>
              <a:sym typeface="Zapf Dingbats"/>
            </a:rPr>
            <a:t>✔</a:t>
          </a:r>
          <a:r>
            <a:rPr lang="en-US" sz="2400" b="1" dirty="0">
              <a:solidFill>
                <a:schemeClr val="tx1"/>
              </a:solidFill>
            </a:rPr>
            <a:t>CMS Hospital Stars</a:t>
          </a:r>
        </a:p>
        <a:p>
          <a:r>
            <a:rPr lang="en-US" sz="1800" b="1" dirty="0">
              <a:solidFill>
                <a:schemeClr val="tx1"/>
              </a:solidFill>
              <a:latin typeface="Zapf Dingbats"/>
              <a:ea typeface="Zapf Dingbats"/>
              <a:cs typeface="Zapf Dingbats"/>
              <a:sym typeface="Zapf Dingbats"/>
            </a:rPr>
            <a:t>✔</a:t>
          </a:r>
          <a:r>
            <a:rPr lang="en-US" sz="2400" b="1" dirty="0">
              <a:solidFill>
                <a:schemeClr val="tx1"/>
              </a:solidFill>
            </a:rPr>
            <a:t>USNWR</a:t>
          </a:r>
        </a:p>
        <a:p>
          <a:r>
            <a:rPr lang="en-US" sz="2000" b="1" dirty="0">
              <a:solidFill>
                <a:schemeClr val="tx1"/>
              </a:solidFill>
              <a:latin typeface="Zapf Dingbats"/>
              <a:ea typeface="Zapf Dingbats"/>
              <a:cs typeface="Zapf Dingbats"/>
              <a:sym typeface="Zapf Dingbats"/>
            </a:rPr>
            <a:t>✔</a:t>
          </a:r>
          <a:r>
            <a:rPr lang="en-US" sz="2400" b="1" dirty="0">
              <a:solidFill>
                <a:schemeClr val="tx1"/>
              </a:solidFill>
            </a:rPr>
            <a:t>Leapfrog</a:t>
          </a:r>
        </a:p>
        <a:p>
          <a:r>
            <a:rPr lang="en-US" sz="2000" b="1" dirty="0">
              <a:solidFill>
                <a:schemeClr val="tx1"/>
              </a:solidFill>
              <a:latin typeface="Zapf Dingbats"/>
              <a:ea typeface="Zapf Dingbats"/>
              <a:cs typeface="Zapf Dingbats"/>
              <a:sym typeface="Zapf Dingbats"/>
            </a:rPr>
            <a:t>✔</a:t>
          </a:r>
          <a:r>
            <a:rPr lang="en-US" sz="2400" b="1" dirty="0">
              <a:solidFill>
                <a:schemeClr val="tx1"/>
              </a:solidFill>
            </a:rPr>
            <a:t>Watson Health 100 Top Hospitals</a:t>
          </a:r>
        </a:p>
      </dgm:t>
    </dgm:pt>
    <dgm:pt modelId="{6B875EAD-43CB-B542-93B0-BD11E97F8C07}" type="parTrans" cxnId="{8C0D4B38-11C8-9640-851D-EE6903F090F8}">
      <dgm:prSet/>
      <dgm:spPr/>
      <dgm:t>
        <a:bodyPr/>
        <a:lstStyle/>
        <a:p>
          <a:endParaRPr lang="en-US"/>
        </a:p>
      </dgm:t>
    </dgm:pt>
    <dgm:pt modelId="{BFF3FC57-36CD-6A44-9163-C0D7707BB0E1}" type="sibTrans" cxnId="{8C0D4B38-11C8-9640-851D-EE6903F090F8}">
      <dgm:prSet/>
      <dgm:spPr/>
      <dgm:t>
        <a:bodyPr/>
        <a:lstStyle/>
        <a:p>
          <a:endParaRPr lang="en-US"/>
        </a:p>
      </dgm:t>
    </dgm:pt>
    <dgm:pt modelId="{2F810ACE-4D50-E944-A7D9-C395D08800A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/>
            <a:t>Safe timely discharge</a:t>
          </a:r>
        </a:p>
        <a:p>
          <a:r>
            <a:rPr lang="en-US" sz="2000" dirty="0"/>
            <a:t>24/7 access</a:t>
          </a:r>
        </a:p>
        <a:p>
          <a:r>
            <a:rPr lang="en-US" sz="2000" b="1" dirty="0"/>
            <a:t>Communication </a:t>
          </a:r>
        </a:p>
        <a:p>
          <a:r>
            <a:rPr lang="en-US" sz="2000" dirty="0"/>
            <a:t>Symptoms managed</a:t>
          </a:r>
        </a:p>
        <a:p>
          <a:r>
            <a:rPr lang="en-US" sz="2000" dirty="0"/>
            <a:t>Family support</a:t>
          </a:r>
        </a:p>
      </dgm:t>
    </dgm:pt>
    <dgm:pt modelId="{AED5A28C-0967-9940-AD96-9D3684D32D49}" type="parTrans" cxnId="{AAF86163-2CD9-F047-A98B-7B63DE6CC8D6}">
      <dgm:prSet/>
      <dgm:spPr/>
      <dgm:t>
        <a:bodyPr/>
        <a:lstStyle/>
        <a:p>
          <a:endParaRPr lang="en-US"/>
        </a:p>
      </dgm:t>
    </dgm:pt>
    <dgm:pt modelId="{D15E2A34-3D07-A54F-ABC9-7145C37FD9BA}" type="sibTrans" cxnId="{AAF86163-2CD9-F047-A98B-7B63DE6CC8D6}">
      <dgm:prSet/>
      <dgm:spPr/>
      <dgm:t>
        <a:bodyPr/>
        <a:lstStyle/>
        <a:p>
          <a:endParaRPr lang="en-US"/>
        </a:p>
      </dgm:t>
    </dgm:pt>
    <dgm:pt modelId="{5E7FD409-FB33-7D4B-B27F-E8DFB87951DC}" type="pres">
      <dgm:prSet presAssocID="{1F258B96-AB43-FE44-9CAD-D2D975C42342}" presName="CompostProcess" presStyleCnt="0">
        <dgm:presLayoutVars>
          <dgm:dir/>
          <dgm:resizeHandles val="exact"/>
        </dgm:presLayoutVars>
      </dgm:prSet>
      <dgm:spPr/>
    </dgm:pt>
    <dgm:pt modelId="{2797BDFC-FFDF-3445-9130-957CAD5C9242}" type="pres">
      <dgm:prSet presAssocID="{1F258B96-AB43-FE44-9CAD-D2D975C42342}" presName="arrow" presStyleLbl="bgShp" presStyleIdx="0" presStyleCnt="1"/>
      <dgm:spPr/>
    </dgm:pt>
    <dgm:pt modelId="{E81D126E-5B1E-5C48-8370-4A994FA8199A}" type="pres">
      <dgm:prSet presAssocID="{1F258B96-AB43-FE44-9CAD-D2D975C42342}" presName="linearProcess" presStyleCnt="0"/>
      <dgm:spPr/>
    </dgm:pt>
    <dgm:pt modelId="{12E40778-9E24-9347-819E-6BAD88508EC2}" type="pres">
      <dgm:prSet presAssocID="{047C6E21-B9AF-F64A-9ABE-E7A2E3CECB23}" presName="textNode" presStyleLbl="node1" presStyleIdx="0" presStyleCnt="4" custScaleX="155727" custScaleY="250000" custLinFactX="-1925" custLinFactNeighborX="-100000" custLinFactNeighborY="2174">
        <dgm:presLayoutVars>
          <dgm:bulletEnabled val="1"/>
        </dgm:presLayoutVars>
      </dgm:prSet>
      <dgm:spPr/>
    </dgm:pt>
    <dgm:pt modelId="{C565F888-5058-DF48-8AE7-8BB9F99C366F}" type="pres">
      <dgm:prSet presAssocID="{A47955DB-02B8-7744-87F5-EA81F46D1C25}" presName="sibTrans" presStyleCnt="0"/>
      <dgm:spPr/>
    </dgm:pt>
    <dgm:pt modelId="{5B7473FC-8C43-0B40-A375-2CE6384933E7}" type="pres">
      <dgm:prSet presAssocID="{2F810ACE-4D50-E944-A7D9-C395D08800A3}" presName="textNode" presStyleLbl="node1" presStyleIdx="1" presStyleCnt="4" custScaleX="212450" custScaleY="208584" custLinFactNeighborX="-34817" custLinFactNeighborY="3333">
        <dgm:presLayoutVars>
          <dgm:bulletEnabled val="1"/>
        </dgm:presLayoutVars>
      </dgm:prSet>
      <dgm:spPr/>
    </dgm:pt>
    <dgm:pt modelId="{42AA1583-5B7B-E340-8316-132B6E97972D}" type="pres">
      <dgm:prSet presAssocID="{D15E2A34-3D07-A54F-ABC9-7145C37FD9BA}" presName="sibTrans" presStyleCnt="0"/>
      <dgm:spPr/>
    </dgm:pt>
    <dgm:pt modelId="{C770D646-0EB2-2B40-9C7C-2B43FDEF66F3}" type="pres">
      <dgm:prSet presAssocID="{DB76A500-BED4-8547-B91C-E33C8FD9EE59}" presName="textNode" presStyleLbl="node1" presStyleIdx="2" presStyleCnt="4" custScaleX="178715" custScaleY="166621" custLinFactNeighborX="26932" custLinFactNeighborY="574">
        <dgm:presLayoutVars>
          <dgm:bulletEnabled val="1"/>
        </dgm:presLayoutVars>
      </dgm:prSet>
      <dgm:spPr/>
    </dgm:pt>
    <dgm:pt modelId="{01B35FFE-9EB4-3640-AEE4-C4849B8A4093}" type="pres">
      <dgm:prSet presAssocID="{9AB0F1EA-9CBC-DF4F-B65F-3F0BA123146D}" presName="sibTrans" presStyleCnt="0"/>
      <dgm:spPr/>
    </dgm:pt>
    <dgm:pt modelId="{F0079946-22F9-E94B-8F66-8FBDD47CC588}" type="pres">
      <dgm:prSet presAssocID="{52B17E8D-B481-A040-BA9D-BD362BB4AD2F}" presName="textNode" presStyleLbl="node1" presStyleIdx="3" presStyleCnt="4" custScaleX="174219" custScaleY="225260" custLinFactNeighborX="93995" custLinFactNeighborY="738">
        <dgm:presLayoutVars>
          <dgm:bulletEnabled val="1"/>
        </dgm:presLayoutVars>
      </dgm:prSet>
      <dgm:spPr/>
    </dgm:pt>
  </dgm:ptLst>
  <dgm:cxnLst>
    <dgm:cxn modelId="{F95D0C00-92FF-0D4D-8C0E-938C4CCE658D}" type="presOf" srcId="{52B17E8D-B481-A040-BA9D-BD362BB4AD2F}" destId="{F0079946-22F9-E94B-8F66-8FBDD47CC588}" srcOrd="0" destOrd="0" presId="urn:microsoft.com/office/officeart/2005/8/layout/hProcess9"/>
    <dgm:cxn modelId="{2788CE1A-3F53-0344-86C6-784C9DBC64B7}" type="presOf" srcId="{1F258B96-AB43-FE44-9CAD-D2D975C42342}" destId="{5E7FD409-FB33-7D4B-B27F-E8DFB87951DC}" srcOrd="0" destOrd="0" presId="urn:microsoft.com/office/officeart/2005/8/layout/hProcess9"/>
    <dgm:cxn modelId="{CB062736-A4BE-0541-8EE8-77DCC819E73C}" srcId="{1F258B96-AB43-FE44-9CAD-D2D975C42342}" destId="{047C6E21-B9AF-F64A-9ABE-E7A2E3CECB23}" srcOrd="0" destOrd="0" parTransId="{2FD24664-27B7-C840-B0D5-0D6E28FBF01D}" sibTransId="{A47955DB-02B8-7744-87F5-EA81F46D1C25}"/>
    <dgm:cxn modelId="{8C0D4B38-11C8-9640-851D-EE6903F090F8}" srcId="{1F258B96-AB43-FE44-9CAD-D2D975C42342}" destId="{52B17E8D-B481-A040-BA9D-BD362BB4AD2F}" srcOrd="3" destOrd="0" parTransId="{6B875EAD-43CB-B542-93B0-BD11E97F8C07}" sibTransId="{BFF3FC57-36CD-6A44-9163-C0D7707BB0E1}"/>
    <dgm:cxn modelId="{EAFFCA42-77EA-DD43-8CAE-F16FCA73F44B}" type="presOf" srcId="{047C6E21-B9AF-F64A-9ABE-E7A2E3CECB23}" destId="{12E40778-9E24-9347-819E-6BAD88508EC2}" srcOrd="0" destOrd="0" presId="urn:microsoft.com/office/officeart/2005/8/layout/hProcess9"/>
    <dgm:cxn modelId="{AAF86163-2CD9-F047-A98B-7B63DE6CC8D6}" srcId="{1F258B96-AB43-FE44-9CAD-D2D975C42342}" destId="{2F810ACE-4D50-E944-A7D9-C395D08800A3}" srcOrd="1" destOrd="0" parTransId="{AED5A28C-0967-9940-AD96-9D3684D32D49}" sibTransId="{D15E2A34-3D07-A54F-ABC9-7145C37FD9BA}"/>
    <dgm:cxn modelId="{F73FCB81-377F-894C-98D2-1A2E25BA4D71}" type="presOf" srcId="{DB76A500-BED4-8547-B91C-E33C8FD9EE59}" destId="{C770D646-0EB2-2B40-9C7C-2B43FDEF66F3}" srcOrd="0" destOrd="0" presId="urn:microsoft.com/office/officeart/2005/8/layout/hProcess9"/>
    <dgm:cxn modelId="{5C5656A7-24C6-AE4C-BF92-651F0A201286}" type="presOf" srcId="{2F810ACE-4D50-E944-A7D9-C395D08800A3}" destId="{5B7473FC-8C43-0B40-A375-2CE6384933E7}" srcOrd="0" destOrd="0" presId="urn:microsoft.com/office/officeart/2005/8/layout/hProcess9"/>
    <dgm:cxn modelId="{931E09DB-FA5C-CE46-855D-EF9E2941A918}" srcId="{1F258B96-AB43-FE44-9CAD-D2D975C42342}" destId="{DB76A500-BED4-8547-B91C-E33C8FD9EE59}" srcOrd="2" destOrd="0" parTransId="{897D4170-A1E7-1C44-9FE6-883BA80B117C}" sibTransId="{9AB0F1EA-9CBC-DF4F-B65F-3F0BA123146D}"/>
    <dgm:cxn modelId="{4872AA3D-827D-EB47-9F02-E0D0E98CA577}" type="presParOf" srcId="{5E7FD409-FB33-7D4B-B27F-E8DFB87951DC}" destId="{2797BDFC-FFDF-3445-9130-957CAD5C9242}" srcOrd="0" destOrd="0" presId="urn:microsoft.com/office/officeart/2005/8/layout/hProcess9"/>
    <dgm:cxn modelId="{8624803C-26F7-F544-9AC0-C891DF17759E}" type="presParOf" srcId="{5E7FD409-FB33-7D4B-B27F-E8DFB87951DC}" destId="{E81D126E-5B1E-5C48-8370-4A994FA8199A}" srcOrd="1" destOrd="0" presId="urn:microsoft.com/office/officeart/2005/8/layout/hProcess9"/>
    <dgm:cxn modelId="{B8AD0AFC-1FB6-3140-9F82-590F33F68AC6}" type="presParOf" srcId="{E81D126E-5B1E-5C48-8370-4A994FA8199A}" destId="{12E40778-9E24-9347-819E-6BAD88508EC2}" srcOrd="0" destOrd="0" presId="urn:microsoft.com/office/officeart/2005/8/layout/hProcess9"/>
    <dgm:cxn modelId="{B8D5D142-8836-F54B-B602-36827E58C0A6}" type="presParOf" srcId="{E81D126E-5B1E-5C48-8370-4A994FA8199A}" destId="{C565F888-5058-DF48-8AE7-8BB9F99C366F}" srcOrd="1" destOrd="0" presId="urn:microsoft.com/office/officeart/2005/8/layout/hProcess9"/>
    <dgm:cxn modelId="{B3C61AC7-634C-9D42-90D9-23732B19F0FF}" type="presParOf" srcId="{E81D126E-5B1E-5C48-8370-4A994FA8199A}" destId="{5B7473FC-8C43-0B40-A375-2CE6384933E7}" srcOrd="2" destOrd="0" presId="urn:microsoft.com/office/officeart/2005/8/layout/hProcess9"/>
    <dgm:cxn modelId="{C36C85A2-89D6-6F40-8FB4-11ABC8D3FAD4}" type="presParOf" srcId="{E81D126E-5B1E-5C48-8370-4A994FA8199A}" destId="{42AA1583-5B7B-E340-8316-132B6E97972D}" srcOrd="3" destOrd="0" presId="urn:microsoft.com/office/officeart/2005/8/layout/hProcess9"/>
    <dgm:cxn modelId="{B68887C4-3EEE-CC44-8631-BC888D0B7E9E}" type="presParOf" srcId="{E81D126E-5B1E-5C48-8370-4A994FA8199A}" destId="{C770D646-0EB2-2B40-9C7C-2B43FDEF66F3}" srcOrd="4" destOrd="0" presId="urn:microsoft.com/office/officeart/2005/8/layout/hProcess9"/>
    <dgm:cxn modelId="{C0256EAE-AEF9-F945-88D6-3E1E14CEA44C}" type="presParOf" srcId="{E81D126E-5B1E-5C48-8370-4A994FA8199A}" destId="{01B35FFE-9EB4-3640-AEE4-C4849B8A4093}" srcOrd="5" destOrd="0" presId="urn:microsoft.com/office/officeart/2005/8/layout/hProcess9"/>
    <dgm:cxn modelId="{CCBCDEA3-23CD-4049-B2B6-BAB4C4ABF0E1}" type="presParOf" srcId="{E81D126E-5B1E-5C48-8370-4A994FA8199A}" destId="{F0079946-22F9-E94B-8F66-8FBDD47CC58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8A2CBC-3EBC-4D67-B330-444A057F0C8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DCE167-20BB-40E8-A0D6-8C56C6A228C4}">
      <dgm:prSet phldrT="[Text]"/>
      <dgm:spPr/>
      <dgm:t>
        <a:bodyPr/>
        <a:lstStyle/>
        <a:p>
          <a:r>
            <a:rPr lang="en-US" dirty="0"/>
            <a:t>1. Inpatient Specialty Consult Service</a:t>
          </a:r>
        </a:p>
      </dgm:t>
    </dgm:pt>
    <dgm:pt modelId="{32DC2545-D722-4815-8E58-D8ABF027184F}" type="parTrans" cxnId="{6A9F7C2B-226C-4300-8415-98E593B5EBF9}">
      <dgm:prSet/>
      <dgm:spPr/>
      <dgm:t>
        <a:bodyPr/>
        <a:lstStyle/>
        <a:p>
          <a:endParaRPr lang="en-US"/>
        </a:p>
      </dgm:t>
    </dgm:pt>
    <dgm:pt modelId="{6DCFB0AC-863B-45C7-A4BF-9CBE10C9ECAB}" type="sibTrans" cxnId="{6A9F7C2B-226C-4300-8415-98E593B5EBF9}">
      <dgm:prSet/>
      <dgm:spPr>
        <a:solidFill>
          <a:srgbClr val="00B0F0"/>
        </a:solidFill>
        <a:ln w="57150"/>
      </dgm:spPr>
      <dgm:t>
        <a:bodyPr/>
        <a:lstStyle/>
        <a:p>
          <a:endParaRPr lang="en-US"/>
        </a:p>
      </dgm:t>
    </dgm:pt>
    <dgm:pt modelId="{96E29E9F-63FF-4E47-822A-567F71526348}">
      <dgm:prSet phldrT="[Text]"/>
      <dgm:spPr/>
      <dgm:t>
        <a:bodyPr/>
        <a:lstStyle/>
        <a:p>
          <a:r>
            <a:rPr lang="en-US" dirty="0"/>
            <a:t>Improved satisfaction</a:t>
          </a:r>
        </a:p>
      </dgm:t>
    </dgm:pt>
    <dgm:pt modelId="{8F08AA2C-7A76-4C13-BD59-A144787C9865}" type="parTrans" cxnId="{E44AF7C1-F99E-4100-86B8-BA310839D357}">
      <dgm:prSet/>
      <dgm:spPr/>
      <dgm:t>
        <a:bodyPr/>
        <a:lstStyle/>
        <a:p>
          <a:endParaRPr lang="en-US"/>
        </a:p>
      </dgm:t>
    </dgm:pt>
    <dgm:pt modelId="{8B872BB1-585A-4905-AC16-AF7E4A910EDA}" type="sibTrans" cxnId="{E44AF7C1-F99E-4100-86B8-BA310839D357}">
      <dgm:prSet/>
      <dgm:spPr/>
      <dgm:t>
        <a:bodyPr/>
        <a:lstStyle/>
        <a:p>
          <a:endParaRPr lang="en-US"/>
        </a:p>
      </dgm:t>
    </dgm:pt>
    <dgm:pt modelId="{05F9A8E3-11DF-4956-89AA-E4290381A2F8}">
      <dgm:prSet phldrT="[Text]"/>
      <dgm:spPr/>
      <dgm:t>
        <a:bodyPr/>
        <a:lstStyle/>
        <a:p>
          <a:r>
            <a:rPr lang="en-US" b="1" dirty="0"/>
            <a:t>2. Community Access to Specialists </a:t>
          </a:r>
        </a:p>
      </dgm:t>
    </dgm:pt>
    <dgm:pt modelId="{B4A85827-1A8B-44E5-AD26-993C0184F229}" type="parTrans" cxnId="{AE750D6F-A886-4C44-BFC6-2487A136943F}">
      <dgm:prSet/>
      <dgm:spPr/>
      <dgm:t>
        <a:bodyPr/>
        <a:lstStyle/>
        <a:p>
          <a:endParaRPr lang="en-US"/>
        </a:p>
      </dgm:t>
    </dgm:pt>
    <dgm:pt modelId="{D41A0679-4CCC-493D-B005-AC688E8A2391}" type="sibTrans" cxnId="{AE750D6F-A886-4C44-BFC6-2487A136943F}">
      <dgm:prSet/>
      <dgm:spPr>
        <a:ln w="57150"/>
      </dgm:spPr>
      <dgm:t>
        <a:bodyPr/>
        <a:lstStyle/>
        <a:p>
          <a:endParaRPr lang="en-US"/>
        </a:p>
      </dgm:t>
    </dgm:pt>
    <dgm:pt modelId="{F6A12A07-BCB1-4C03-BAFA-89C6D9BDCE79}">
      <dgm:prSet phldrT="[Text]"/>
      <dgm:spPr/>
      <dgm:t>
        <a:bodyPr/>
        <a:lstStyle/>
        <a:p>
          <a:r>
            <a:rPr lang="en-US" dirty="0"/>
            <a:t>Reduced symptom burden</a:t>
          </a:r>
        </a:p>
      </dgm:t>
    </dgm:pt>
    <dgm:pt modelId="{372B6F78-B635-4455-8546-1FB6A4D42652}" type="parTrans" cxnId="{BCDC932C-2AD5-4D70-992F-7534663A4348}">
      <dgm:prSet/>
      <dgm:spPr/>
      <dgm:t>
        <a:bodyPr/>
        <a:lstStyle/>
        <a:p>
          <a:endParaRPr lang="en-US"/>
        </a:p>
      </dgm:t>
    </dgm:pt>
    <dgm:pt modelId="{17F6A439-E519-490F-8D62-E79E4B653684}" type="sibTrans" cxnId="{BCDC932C-2AD5-4D70-992F-7534663A4348}">
      <dgm:prSet/>
      <dgm:spPr/>
      <dgm:t>
        <a:bodyPr/>
        <a:lstStyle/>
        <a:p>
          <a:endParaRPr lang="en-US"/>
        </a:p>
      </dgm:t>
    </dgm:pt>
    <dgm:pt modelId="{31603FEA-C198-4439-87A5-E2CF32DD3A46}">
      <dgm:prSet phldrT="[Text]"/>
      <dgm:spPr/>
      <dgm:t>
        <a:bodyPr/>
        <a:lstStyle/>
        <a:p>
          <a:r>
            <a:rPr lang="en-US" dirty="0"/>
            <a:t>Reduced total costs</a:t>
          </a:r>
        </a:p>
      </dgm:t>
    </dgm:pt>
    <dgm:pt modelId="{CEECAAA5-63EB-4FF1-86F8-81890C1E9DC7}" type="parTrans" cxnId="{5A037831-D44E-4BE8-97D7-BAE39A036B0D}">
      <dgm:prSet/>
      <dgm:spPr/>
      <dgm:t>
        <a:bodyPr/>
        <a:lstStyle/>
        <a:p>
          <a:endParaRPr lang="en-US"/>
        </a:p>
      </dgm:t>
    </dgm:pt>
    <dgm:pt modelId="{42BC92EC-CD6D-4C61-9D97-2D21E6E740D3}" type="sibTrans" cxnId="{5A037831-D44E-4BE8-97D7-BAE39A036B0D}">
      <dgm:prSet/>
      <dgm:spPr/>
      <dgm:t>
        <a:bodyPr/>
        <a:lstStyle/>
        <a:p>
          <a:endParaRPr lang="en-US"/>
        </a:p>
      </dgm:t>
    </dgm:pt>
    <dgm:pt modelId="{A46E60AD-D51D-4D08-AC80-CFADDE18DAD2}">
      <dgm:prSet phldrT="[Text]"/>
      <dgm:spPr/>
      <dgm:t>
        <a:bodyPr/>
        <a:lstStyle/>
        <a:p>
          <a:r>
            <a:rPr lang="en-US" dirty="0"/>
            <a:t>3. Training for </a:t>
          </a:r>
          <a:r>
            <a:rPr lang="en-US" i="1" dirty="0"/>
            <a:t>ALL CLINICIANS</a:t>
          </a:r>
          <a:endParaRPr lang="en-US" dirty="0"/>
        </a:p>
      </dgm:t>
    </dgm:pt>
    <dgm:pt modelId="{E30BCA4D-BB7C-458E-81A1-C903064E385B}" type="parTrans" cxnId="{5BFE2C78-0AE5-449E-B3F1-D36AD4F5C86E}">
      <dgm:prSet/>
      <dgm:spPr/>
      <dgm:t>
        <a:bodyPr/>
        <a:lstStyle/>
        <a:p>
          <a:endParaRPr lang="en-US"/>
        </a:p>
      </dgm:t>
    </dgm:pt>
    <dgm:pt modelId="{4C1005B0-FCB0-498C-8386-A371FD75DA60}" type="sibTrans" cxnId="{5BFE2C78-0AE5-449E-B3F1-D36AD4F5C86E}">
      <dgm:prSet/>
      <dgm:spPr>
        <a:ln w="57150"/>
      </dgm:spPr>
      <dgm:t>
        <a:bodyPr/>
        <a:lstStyle/>
        <a:p>
          <a:endParaRPr lang="en-US"/>
        </a:p>
      </dgm:t>
    </dgm:pt>
    <dgm:pt modelId="{30BAA5FF-38CB-44EE-B4C2-161356F55C4C}">
      <dgm:prSet phldrT="[Text]"/>
      <dgm:spPr/>
      <dgm:t>
        <a:bodyPr/>
        <a:lstStyle/>
        <a:p>
          <a:r>
            <a:rPr lang="en-US" dirty="0"/>
            <a:t>Goal-concordant care</a:t>
          </a:r>
        </a:p>
      </dgm:t>
    </dgm:pt>
    <dgm:pt modelId="{16ACB8E9-2F51-4550-9980-0645310167C6}" type="parTrans" cxnId="{F3EBD2B0-53F8-496E-A75E-D7C7AAE8E953}">
      <dgm:prSet/>
      <dgm:spPr/>
      <dgm:t>
        <a:bodyPr/>
        <a:lstStyle/>
        <a:p>
          <a:endParaRPr lang="en-US"/>
        </a:p>
      </dgm:t>
    </dgm:pt>
    <dgm:pt modelId="{78F87791-F819-4ACD-B47A-20BF8181C413}" type="sibTrans" cxnId="{F3EBD2B0-53F8-496E-A75E-D7C7AAE8E953}">
      <dgm:prSet/>
      <dgm:spPr/>
      <dgm:t>
        <a:bodyPr/>
        <a:lstStyle/>
        <a:p>
          <a:endParaRPr lang="en-US"/>
        </a:p>
      </dgm:t>
    </dgm:pt>
    <dgm:pt modelId="{C656777B-FA3E-443D-B088-CA1CB61CAF92}">
      <dgm:prSet phldrT="[Text]"/>
      <dgm:spPr/>
      <dgm:t>
        <a:bodyPr/>
        <a:lstStyle/>
        <a:p>
          <a:r>
            <a:rPr lang="en-US" dirty="0"/>
            <a:t>Decreased length of stay</a:t>
          </a:r>
        </a:p>
      </dgm:t>
    </dgm:pt>
    <dgm:pt modelId="{5C4A942F-BCF1-45F2-BEDC-11DFC4E1B0AF}" type="parTrans" cxnId="{B67BC7D1-B49E-4D0C-BA4E-724578ACEB16}">
      <dgm:prSet/>
      <dgm:spPr/>
      <dgm:t>
        <a:bodyPr/>
        <a:lstStyle/>
        <a:p>
          <a:endParaRPr lang="en-US"/>
        </a:p>
      </dgm:t>
    </dgm:pt>
    <dgm:pt modelId="{9177DB82-B901-49DE-BA45-CDD9C54143E4}" type="sibTrans" cxnId="{B67BC7D1-B49E-4D0C-BA4E-724578ACEB16}">
      <dgm:prSet/>
      <dgm:spPr/>
      <dgm:t>
        <a:bodyPr/>
        <a:lstStyle/>
        <a:p>
          <a:endParaRPr lang="en-US"/>
        </a:p>
      </dgm:t>
    </dgm:pt>
    <dgm:pt modelId="{B2323E5E-7A81-424F-A248-28075454FBA3}">
      <dgm:prSet phldrT="[Text]"/>
      <dgm:spPr/>
      <dgm:t>
        <a:bodyPr/>
        <a:lstStyle/>
        <a:p>
          <a:r>
            <a:rPr lang="en-US" dirty="0"/>
            <a:t>Cost avoidance</a:t>
          </a:r>
        </a:p>
      </dgm:t>
    </dgm:pt>
    <dgm:pt modelId="{2660C243-BC1E-4566-8F20-21986E60C5DA}" type="parTrans" cxnId="{C23EFCA3-28AD-4296-ADA4-02E3D5B4443B}">
      <dgm:prSet/>
      <dgm:spPr/>
      <dgm:t>
        <a:bodyPr/>
        <a:lstStyle/>
        <a:p>
          <a:endParaRPr lang="en-US"/>
        </a:p>
      </dgm:t>
    </dgm:pt>
    <dgm:pt modelId="{2FEF315D-0FB8-4BCF-A550-87E8282C4936}" type="sibTrans" cxnId="{C23EFCA3-28AD-4296-ADA4-02E3D5B4443B}">
      <dgm:prSet/>
      <dgm:spPr/>
      <dgm:t>
        <a:bodyPr/>
        <a:lstStyle/>
        <a:p>
          <a:endParaRPr lang="en-US"/>
        </a:p>
      </dgm:t>
    </dgm:pt>
    <dgm:pt modelId="{6FCC4337-0863-44EC-9DA3-20DD4465B843}">
      <dgm:prSet phldrT="[Text]"/>
      <dgm:spPr/>
      <dgm:t>
        <a:bodyPr/>
        <a:lstStyle/>
        <a:p>
          <a:r>
            <a:rPr lang="en-US" dirty="0"/>
            <a:t>Reduced utilization</a:t>
          </a:r>
        </a:p>
      </dgm:t>
    </dgm:pt>
    <dgm:pt modelId="{FF1784EC-A20A-406C-BF93-4D2460E5D55A}" type="parTrans" cxnId="{BF8734C8-C882-4E88-8FF6-8E990884A675}">
      <dgm:prSet/>
      <dgm:spPr/>
      <dgm:t>
        <a:bodyPr/>
        <a:lstStyle/>
        <a:p>
          <a:endParaRPr lang="en-US"/>
        </a:p>
      </dgm:t>
    </dgm:pt>
    <dgm:pt modelId="{0951ADCB-0469-41FA-AF93-07FEB4EDA0DF}" type="sibTrans" cxnId="{BF8734C8-C882-4E88-8FF6-8E990884A675}">
      <dgm:prSet/>
      <dgm:spPr/>
      <dgm:t>
        <a:bodyPr/>
        <a:lstStyle/>
        <a:p>
          <a:endParaRPr lang="en-US"/>
        </a:p>
      </dgm:t>
    </dgm:pt>
    <dgm:pt modelId="{5CAAA221-6F74-4E03-89C2-0E6ECABB976D}">
      <dgm:prSet phldrT="[Text]"/>
      <dgm:spPr/>
      <dgm:t>
        <a:bodyPr/>
        <a:lstStyle/>
        <a:p>
          <a:r>
            <a:rPr lang="en-US" dirty="0"/>
            <a:t>Decreased readmissions</a:t>
          </a:r>
        </a:p>
      </dgm:t>
    </dgm:pt>
    <dgm:pt modelId="{527F5A80-CC2C-4DBA-BA97-67C4B5303C26}" type="parTrans" cxnId="{C6E8C65C-A358-4B81-AD63-3FCFF795AAC4}">
      <dgm:prSet/>
      <dgm:spPr/>
      <dgm:t>
        <a:bodyPr/>
        <a:lstStyle/>
        <a:p>
          <a:endParaRPr lang="en-US"/>
        </a:p>
      </dgm:t>
    </dgm:pt>
    <dgm:pt modelId="{F0D9C1D0-0185-4864-9E9F-09F28870F27C}" type="sibTrans" cxnId="{C6E8C65C-A358-4B81-AD63-3FCFF795AAC4}">
      <dgm:prSet/>
      <dgm:spPr/>
      <dgm:t>
        <a:bodyPr/>
        <a:lstStyle/>
        <a:p>
          <a:endParaRPr lang="en-US"/>
        </a:p>
      </dgm:t>
    </dgm:pt>
    <dgm:pt modelId="{FFDA8613-2323-4873-ACC4-135EC24AFF49}">
      <dgm:prSet phldrT="[Text]"/>
      <dgm:spPr/>
      <dgm:t>
        <a:bodyPr/>
        <a:lstStyle/>
        <a:p>
          <a:r>
            <a:rPr lang="en-US" dirty="0"/>
            <a:t>Improved efficiency</a:t>
          </a:r>
        </a:p>
      </dgm:t>
    </dgm:pt>
    <dgm:pt modelId="{4959DBC6-D51C-44A3-8FA1-99D6A6DCCCE0}" type="parTrans" cxnId="{EDB4E743-7D3F-464D-AA19-6D44ABCA1820}">
      <dgm:prSet/>
      <dgm:spPr/>
      <dgm:t>
        <a:bodyPr/>
        <a:lstStyle/>
        <a:p>
          <a:endParaRPr lang="en-US"/>
        </a:p>
      </dgm:t>
    </dgm:pt>
    <dgm:pt modelId="{6B2733A8-B7C1-4276-9829-85E017C4A2C2}" type="sibTrans" cxnId="{EDB4E743-7D3F-464D-AA19-6D44ABCA1820}">
      <dgm:prSet/>
      <dgm:spPr/>
      <dgm:t>
        <a:bodyPr/>
        <a:lstStyle/>
        <a:p>
          <a:endParaRPr lang="en-US"/>
        </a:p>
      </dgm:t>
    </dgm:pt>
    <dgm:pt modelId="{449F84BF-9834-40F6-BF38-CCE31ED90B26}">
      <dgm:prSet phldrT="[Text]"/>
      <dgm:spPr/>
      <dgm:t>
        <a:bodyPr/>
        <a:lstStyle/>
        <a:p>
          <a:r>
            <a:rPr lang="en-US" dirty="0"/>
            <a:t>Improved ROI on existing palliative care capacity</a:t>
          </a:r>
        </a:p>
      </dgm:t>
    </dgm:pt>
    <dgm:pt modelId="{B7D61AFF-13C0-4655-8C17-A0E50C68170B}" type="parTrans" cxnId="{163552F9-461E-472B-AD20-E2AA21D15D25}">
      <dgm:prSet/>
      <dgm:spPr/>
      <dgm:t>
        <a:bodyPr/>
        <a:lstStyle/>
        <a:p>
          <a:endParaRPr lang="en-US"/>
        </a:p>
      </dgm:t>
    </dgm:pt>
    <dgm:pt modelId="{BA6CB88D-37C2-468A-8EF6-4E9774C91ECD}" type="sibTrans" cxnId="{163552F9-461E-472B-AD20-E2AA21D15D25}">
      <dgm:prSet/>
      <dgm:spPr/>
      <dgm:t>
        <a:bodyPr/>
        <a:lstStyle/>
        <a:p>
          <a:endParaRPr lang="en-US"/>
        </a:p>
      </dgm:t>
    </dgm:pt>
    <dgm:pt modelId="{2E656D39-16AF-8A46-9918-9D694DC94A32}">
      <dgm:prSet phldrT="[Text]"/>
      <dgm:spPr/>
      <dgm:t>
        <a:bodyPr/>
        <a:lstStyle/>
        <a:p>
          <a:r>
            <a:rPr lang="en-US" dirty="0"/>
            <a:t>Hospice capacity</a:t>
          </a:r>
        </a:p>
      </dgm:t>
    </dgm:pt>
    <dgm:pt modelId="{C5B287B9-4BE3-C64D-81E2-C2D79D0A70D8}" type="parTrans" cxnId="{AEC1FCD7-70C6-0540-9D5B-0EA8A84D5928}">
      <dgm:prSet/>
      <dgm:spPr/>
    </dgm:pt>
    <dgm:pt modelId="{EF990D21-18DB-9A49-9658-04E9CDE0D263}" type="sibTrans" cxnId="{AEC1FCD7-70C6-0540-9D5B-0EA8A84D5928}">
      <dgm:prSet/>
      <dgm:spPr/>
    </dgm:pt>
    <dgm:pt modelId="{E037BE69-5655-45D3-B1B9-A89D992E84A8}" type="pres">
      <dgm:prSet presAssocID="{F28A2CBC-3EBC-4D67-B330-444A057F0C8D}" presName="cycle" presStyleCnt="0">
        <dgm:presLayoutVars>
          <dgm:dir/>
          <dgm:resizeHandles val="exact"/>
        </dgm:presLayoutVars>
      </dgm:prSet>
      <dgm:spPr/>
    </dgm:pt>
    <dgm:pt modelId="{060DDA36-B78D-493A-BB36-393AD21CE293}" type="pres">
      <dgm:prSet presAssocID="{70DCE167-20BB-40E8-A0D6-8C56C6A228C4}" presName="node" presStyleLbl="node1" presStyleIdx="0" presStyleCnt="3" custScaleX="153380" custScaleY="169918">
        <dgm:presLayoutVars>
          <dgm:bulletEnabled val="1"/>
        </dgm:presLayoutVars>
      </dgm:prSet>
      <dgm:spPr/>
    </dgm:pt>
    <dgm:pt modelId="{06405470-5544-4925-BC1E-BA05A0B9E3EA}" type="pres">
      <dgm:prSet presAssocID="{70DCE167-20BB-40E8-A0D6-8C56C6A228C4}" presName="spNode" presStyleCnt="0"/>
      <dgm:spPr/>
    </dgm:pt>
    <dgm:pt modelId="{E2666147-82D1-4216-827D-267D487D5BEB}" type="pres">
      <dgm:prSet presAssocID="{6DCFB0AC-863B-45C7-A4BF-9CBE10C9ECAB}" presName="sibTrans" presStyleLbl="sibTrans1D1" presStyleIdx="0" presStyleCnt="3"/>
      <dgm:spPr/>
    </dgm:pt>
    <dgm:pt modelId="{D464ABC7-335A-404C-9BC2-C2D562CD2F15}" type="pres">
      <dgm:prSet presAssocID="{05F9A8E3-11DF-4956-89AA-E4290381A2F8}" presName="node" presStyleLbl="node1" presStyleIdx="1" presStyleCnt="3" custScaleX="147158" custScaleY="169847" custRadScaleRad="116520" custRadScaleInc="-15258">
        <dgm:presLayoutVars>
          <dgm:bulletEnabled val="1"/>
        </dgm:presLayoutVars>
      </dgm:prSet>
      <dgm:spPr/>
    </dgm:pt>
    <dgm:pt modelId="{13B9F660-C795-4C41-86EF-90A794CFDBE9}" type="pres">
      <dgm:prSet presAssocID="{05F9A8E3-11DF-4956-89AA-E4290381A2F8}" presName="spNode" presStyleCnt="0"/>
      <dgm:spPr/>
    </dgm:pt>
    <dgm:pt modelId="{62936B18-A12B-4106-8E5B-CB7E562049A1}" type="pres">
      <dgm:prSet presAssocID="{D41A0679-4CCC-493D-B005-AC688E8A2391}" presName="sibTrans" presStyleLbl="sibTrans1D1" presStyleIdx="1" presStyleCnt="3"/>
      <dgm:spPr/>
    </dgm:pt>
    <dgm:pt modelId="{376ECD76-684F-4446-B920-7BAF5D1065BA}" type="pres">
      <dgm:prSet presAssocID="{A46E60AD-D51D-4D08-AC80-CFADDE18DAD2}" presName="node" presStyleLbl="node1" presStyleIdx="2" presStyleCnt="3" custScaleX="153304" custScaleY="173815" custRadScaleRad="115636" custRadScaleInc="17640">
        <dgm:presLayoutVars>
          <dgm:bulletEnabled val="1"/>
        </dgm:presLayoutVars>
      </dgm:prSet>
      <dgm:spPr/>
    </dgm:pt>
    <dgm:pt modelId="{49303DA9-30F9-40D8-9455-79C85B52EFBD}" type="pres">
      <dgm:prSet presAssocID="{A46E60AD-D51D-4D08-AC80-CFADDE18DAD2}" presName="spNode" presStyleCnt="0"/>
      <dgm:spPr/>
    </dgm:pt>
    <dgm:pt modelId="{52A17665-15F0-4987-8C30-386CDD769F99}" type="pres">
      <dgm:prSet presAssocID="{4C1005B0-FCB0-498C-8386-A371FD75DA60}" presName="sibTrans" presStyleLbl="sibTrans1D1" presStyleIdx="2" presStyleCnt="3"/>
      <dgm:spPr/>
    </dgm:pt>
  </dgm:ptLst>
  <dgm:cxnLst>
    <dgm:cxn modelId="{6A9F7C2B-226C-4300-8415-98E593B5EBF9}" srcId="{F28A2CBC-3EBC-4D67-B330-444A057F0C8D}" destId="{70DCE167-20BB-40E8-A0D6-8C56C6A228C4}" srcOrd="0" destOrd="0" parTransId="{32DC2545-D722-4815-8E58-D8ABF027184F}" sibTransId="{6DCFB0AC-863B-45C7-A4BF-9CBE10C9ECAB}"/>
    <dgm:cxn modelId="{BCDC932C-2AD5-4D70-992F-7534663A4348}" srcId="{05F9A8E3-11DF-4956-89AA-E4290381A2F8}" destId="{F6A12A07-BCB1-4C03-BAFA-89C6D9BDCE79}" srcOrd="0" destOrd="0" parTransId="{372B6F78-B635-4455-8546-1FB6A4D42652}" sibTransId="{17F6A439-E519-490F-8D62-E79E4B653684}"/>
    <dgm:cxn modelId="{5A037831-D44E-4BE8-97D7-BAE39A036B0D}" srcId="{05F9A8E3-11DF-4956-89AA-E4290381A2F8}" destId="{31603FEA-C198-4439-87A5-E2CF32DD3A46}" srcOrd="2" destOrd="0" parTransId="{CEECAAA5-63EB-4FF1-86F8-81890C1E9DC7}" sibTransId="{42BC92EC-CD6D-4C61-9D97-2D21E6E740D3}"/>
    <dgm:cxn modelId="{30EAA537-0330-2B4D-AE38-6642FC8E3891}" type="presOf" srcId="{6FCC4337-0863-44EC-9DA3-20DD4465B843}" destId="{D464ABC7-335A-404C-9BC2-C2D562CD2F15}" srcOrd="0" destOrd="2" presId="urn:microsoft.com/office/officeart/2005/8/layout/cycle6"/>
    <dgm:cxn modelId="{B9615343-8AE8-974A-8B10-A423D5C05A02}" type="presOf" srcId="{F6A12A07-BCB1-4C03-BAFA-89C6D9BDCE79}" destId="{D464ABC7-335A-404C-9BC2-C2D562CD2F15}" srcOrd="0" destOrd="1" presId="urn:microsoft.com/office/officeart/2005/8/layout/cycle6"/>
    <dgm:cxn modelId="{EDB4E743-7D3F-464D-AA19-6D44ABCA1820}" srcId="{A46E60AD-D51D-4D08-AC80-CFADDE18DAD2}" destId="{FFDA8613-2323-4873-ACC4-135EC24AFF49}" srcOrd="1" destOrd="0" parTransId="{4959DBC6-D51C-44A3-8FA1-99D6A6DCCCE0}" sibTransId="{6B2733A8-B7C1-4276-9829-85E017C4A2C2}"/>
    <dgm:cxn modelId="{84C8BD54-9689-D047-BE70-C4B23F285CEF}" type="presOf" srcId="{4C1005B0-FCB0-498C-8386-A371FD75DA60}" destId="{52A17665-15F0-4987-8C30-386CDD769F99}" srcOrd="0" destOrd="0" presId="urn:microsoft.com/office/officeart/2005/8/layout/cycle6"/>
    <dgm:cxn modelId="{277E6356-57AC-E14D-9253-DDB6078EA679}" type="presOf" srcId="{FFDA8613-2323-4873-ACC4-135EC24AFF49}" destId="{376ECD76-684F-4446-B920-7BAF5D1065BA}" srcOrd="0" destOrd="2" presId="urn:microsoft.com/office/officeart/2005/8/layout/cycle6"/>
    <dgm:cxn modelId="{C6E8C65C-A358-4B81-AD63-3FCFF795AAC4}" srcId="{70DCE167-20BB-40E8-A0D6-8C56C6A228C4}" destId="{5CAAA221-6F74-4E03-89C2-0E6ECABB976D}" srcOrd="2" destOrd="0" parTransId="{527F5A80-CC2C-4DBA-BA97-67C4B5303C26}" sibTransId="{F0D9C1D0-0185-4864-9E9F-09F28870F27C}"/>
    <dgm:cxn modelId="{E624476C-FBB5-754A-AB19-DB4FAA5C2814}" type="presOf" srcId="{05F9A8E3-11DF-4956-89AA-E4290381A2F8}" destId="{D464ABC7-335A-404C-9BC2-C2D562CD2F15}" srcOrd="0" destOrd="0" presId="urn:microsoft.com/office/officeart/2005/8/layout/cycle6"/>
    <dgm:cxn modelId="{AE750D6F-A886-4C44-BFC6-2487A136943F}" srcId="{F28A2CBC-3EBC-4D67-B330-444A057F0C8D}" destId="{05F9A8E3-11DF-4956-89AA-E4290381A2F8}" srcOrd="1" destOrd="0" parTransId="{B4A85827-1A8B-44E5-AD26-993C0184F229}" sibTransId="{D41A0679-4CCC-493D-B005-AC688E8A2391}"/>
    <dgm:cxn modelId="{5BFE2C78-0AE5-449E-B3F1-D36AD4F5C86E}" srcId="{F28A2CBC-3EBC-4D67-B330-444A057F0C8D}" destId="{A46E60AD-D51D-4D08-AC80-CFADDE18DAD2}" srcOrd="2" destOrd="0" parTransId="{E30BCA4D-BB7C-458E-81A1-C903064E385B}" sibTransId="{4C1005B0-FCB0-498C-8386-A371FD75DA60}"/>
    <dgm:cxn modelId="{E864617C-5790-8241-8F47-F9446253F18E}" type="presOf" srcId="{A46E60AD-D51D-4D08-AC80-CFADDE18DAD2}" destId="{376ECD76-684F-4446-B920-7BAF5D1065BA}" srcOrd="0" destOrd="0" presId="urn:microsoft.com/office/officeart/2005/8/layout/cycle6"/>
    <dgm:cxn modelId="{A7D3777F-F85D-3C46-A938-841B8A042652}" type="presOf" srcId="{30BAA5FF-38CB-44EE-B4C2-161356F55C4C}" destId="{376ECD76-684F-4446-B920-7BAF5D1065BA}" srcOrd="0" destOrd="1" presId="urn:microsoft.com/office/officeart/2005/8/layout/cycle6"/>
    <dgm:cxn modelId="{62F71189-AD19-E448-A4A6-BD8CDB1FE7B1}" type="presOf" srcId="{5CAAA221-6F74-4E03-89C2-0E6ECABB976D}" destId="{060DDA36-B78D-493A-BB36-393AD21CE293}" srcOrd="0" destOrd="3" presId="urn:microsoft.com/office/officeart/2005/8/layout/cycle6"/>
    <dgm:cxn modelId="{6ED5A4A0-02DE-A146-A785-BAB2B61FAF17}" type="presOf" srcId="{F28A2CBC-3EBC-4D67-B330-444A057F0C8D}" destId="{E037BE69-5655-45D3-B1B9-A89D992E84A8}" srcOrd="0" destOrd="0" presId="urn:microsoft.com/office/officeart/2005/8/layout/cycle6"/>
    <dgm:cxn modelId="{B0BAE9A2-1E0E-F742-9B29-C249937E5323}" type="presOf" srcId="{6DCFB0AC-863B-45C7-A4BF-9CBE10C9ECAB}" destId="{E2666147-82D1-4216-827D-267D487D5BEB}" srcOrd="0" destOrd="0" presId="urn:microsoft.com/office/officeart/2005/8/layout/cycle6"/>
    <dgm:cxn modelId="{C23EFCA3-28AD-4296-ADA4-02E3D5B4443B}" srcId="{70DCE167-20BB-40E8-A0D6-8C56C6A228C4}" destId="{B2323E5E-7A81-424F-A248-28075454FBA3}" srcOrd="3" destOrd="0" parTransId="{2660C243-BC1E-4566-8F20-21986E60C5DA}" sibTransId="{2FEF315D-0FB8-4BCF-A550-87E8282C4936}"/>
    <dgm:cxn modelId="{F3EBD2B0-53F8-496E-A75E-D7C7AAE8E953}" srcId="{A46E60AD-D51D-4D08-AC80-CFADDE18DAD2}" destId="{30BAA5FF-38CB-44EE-B4C2-161356F55C4C}" srcOrd="0" destOrd="0" parTransId="{16ACB8E9-2F51-4550-9980-0645310167C6}" sibTransId="{78F87791-F819-4ACD-B47A-20BF8181C413}"/>
    <dgm:cxn modelId="{E44AF7C1-F99E-4100-86B8-BA310839D357}" srcId="{70DCE167-20BB-40E8-A0D6-8C56C6A228C4}" destId="{96E29E9F-63FF-4E47-822A-567F71526348}" srcOrd="0" destOrd="0" parTransId="{8F08AA2C-7A76-4C13-BD59-A144787C9865}" sibTransId="{8B872BB1-585A-4905-AC16-AF7E4A910EDA}"/>
    <dgm:cxn modelId="{BF8734C8-C882-4E88-8FF6-8E990884A675}" srcId="{05F9A8E3-11DF-4956-89AA-E4290381A2F8}" destId="{6FCC4337-0863-44EC-9DA3-20DD4465B843}" srcOrd="1" destOrd="0" parTransId="{FF1784EC-A20A-406C-BF93-4D2460E5D55A}" sibTransId="{0951ADCB-0469-41FA-AF93-07FEB4EDA0DF}"/>
    <dgm:cxn modelId="{05D6F0C9-ADC4-7349-84CA-E609FA3D7B35}" type="presOf" srcId="{449F84BF-9834-40F6-BF38-CCE31ED90B26}" destId="{376ECD76-684F-4446-B920-7BAF5D1065BA}" srcOrd="0" destOrd="3" presId="urn:microsoft.com/office/officeart/2005/8/layout/cycle6"/>
    <dgm:cxn modelId="{1687F3CD-679A-2F42-8131-30403A1B4F6F}" type="presOf" srcId="{2E656D39-16AF-8A46-9918-9D694DC94A32}" destId="{D464ABC7-335A-404C-9BC2-C2D562CD2F15}" srcOrd="0" destOrd="4" presId="urn:microsoft.com/office/officeart/2005/8/layout/cycle6"/>
    <dgm:cxn modelId="{B67BC7D1-B49E-4D0C-BA4E-724578ACEB16}" srcId="{70DCE167-20BB-40E8-A0D6-8C56C6A228C4}" destId="{C656777B-FA3E-443D-B088-CA1CB61CAF92}" srcOrd="1" destOrd="0" parTransId="{5C4A942F-BCF1-45F2-BEDC-11DFC4E1B0AF}" sibTransId="{9177DB82-B901-49DE-BA45-CDD9C54143E4}"/>
    <dgm:cxn modelId="{8B5391D4-39AA-0749-87BF-C5D8016F53EF}" type="presOf" srcId="{C656777B-FA3E-443D-B088-CA1CB61CAF92}" destId="{060DDA36-B78D-493A-BB36-393AD21CE293}" srcOrd="0" destOrd="2" presId="urn:microsoft.com/office/officeart/2005/8/layout/cycle6"/>
    <dgm:cxn modelId="{AEC1FCD7-70C6-0540-9D5B-0EA8A84D5928}" srcId="{05F9A8E3-11DF-4956-89AA-E4290381A2F8}" destId="{2E656D39-16AF-8A46-9918-9D694DC94A32}" srcOrd="3" destOrd="0" parTransId="{C5B287B9-4BE3-C64D-81E2-C2D79D0A70D8}" sibTransId="{EF990D21-18DB-9A49-9658-04E9CDE0D263}"/>
    <dgm:cxn modelId="{5B254BDA-1D85-5347-8770-B63531EE125E}" type="presOf" srcId="{96E29E9F-63FF-4E47-822A-567F71526348}" destId="{060DDA36-B78D-493A-BB36-393AD21CE293}" srcOrd="0" destOrd="1" presId="urn:microsoft.com/office/officeart/2005/8/layout/cycle6"/>
    <dgm:cxn modelId="{FD5698E1-E010-9C4A-9533-B74303699701}" type="presOf" srcId="{31603FEA-C198-4439-87A5-E2CF32DD3A46}" destId="{D464ABC7-335A-404C-9BC2-C2D562CD2F15}" srcOrd="0" destOrd="3" presId="urn:microsoft.com/office/officeart/2005/8/layout/cycle6"/>
    <dgm:cxn modelId="{13F7D6E6-C6A4-5241-B304-EED3EA4FA8DE}" type="presOf" srcId="{70DCE167-20BB-40E8-A0D6-8C56C6A228C4}" destId="{060DDA36-B78D-493A-BB36-393AD21CE293}" srcOrd="0" destOrd="0" presId="urn:microsoft.com/office/officeart/2005/8/layout/cycle6"/>
    <dgm:cxn modelId="{603DF5E6-7327-324A-9C52-232976E2E495}" type="presOf" srcId="{D41A0679-4CCC-493D-B005-AC688E8A2391}" destId="{62936B18-A12B-4106-8E5B-CB7E562049A1}" srcOrd="0" destOrd="0" presId="urn:microsoft.com/office/officeart/2005/8/layout/cycle6"/>
    <dgm:cxn modelId="{163552F9-461E-472B-AD20-E2AA21D15D25}" srcId="{A46E60AD-D51D-4D08-AC80-CFADDE18DAD2}" destId="{449F84BF-9834-40F6-BF38-CCE31ED90B26}" srcOrd="2" destOrd="0" parTransId="{B7D61AFF-13C0-4655-8C17-A0E50C68170B}" sibTransId="{BA6CB88D-37C2-468A-8EF6-4E9774C91ECD}"/>
    <dgm:cxn modelId="{C3DF79FB-622A-5A4C-9E1D-D708845E924A}" type="presOf" srcId="{B2323E5E-7A81-424F-A248-28075454FBA3}" destId="{060DDA36-B78D-493A-BB36-393AD21CE293}" srcOrd="0" destOrd="4" presId="urn:microsoft.com/office/officeart/2005/8/layout/cycle6"/>
    <dgm:cxn modelId="{0DD08A31-A0B9-BD41-A4BE-7F9A1A7D4697}" type="presParOf" srcId="{E037BE69-5655-45D3-B1B9-A89D992E84A8}" destId="{060DDA36-B78D-493A-BB36-393AD21CE293}" srcOrd="0" destOrd="0" presId="urn:microsoft.com/office/officeart/2005/8/layout/cycle6"/>
    <dgm:cxn modelId="{DE5B521C-CCF1-4841-AC28-62FF7E9250D3}" type="presParOf" srcId="{E037BE69-5655-45D3-B1B9-A89D992E84A8}" destId="{06405470-5544-4925-BC1E-BA05A0B9E3EA}" srcOrd="1" destOrd="0" presId="urn:microsoft.com/office/officeart/2005/8/layout/cycle6"/>
    <dgm:cxn modelId="{353A73AB-8E28-AD40-9539-19F4721A1161}" type="presParOf" srcId="{E037BE69-5655-45D3-B1B9-A89D992E84A8}" destId="{E2666147-82D1-4216-827D-267D487D5BEB}" srcOrd="2" destOrd="0" presId="urn:microsoft.com/office/officeart/2005/8/layout/cycle6"/>
    <dgm:cxn modelId="{19866ECE-867E-614B-9388-AA548DD7D2CB}" type="presParOf" srcId="{E037BE69-5655-45D3-B1B9-A89D992E84A8}" destId="{D464ABC7-335A-404C-9BC2-C2D562CD2F15}" srcOrd="3" destOrd="0" presId="urn:microsoft.com/office/officeart/2005/8/layout/cycle6"/>
    <dgm:cxn modelId="{C9CEA147-CE6B-7B4D-A7C1-318713731567}" type="presParOf" srcId="{E037BE69-5655-45D3-B1B9-A89D992E84A8}" destId="{13B9F660-C795-4C41-86EF-90A794CFDBE9}" srcOrd="4" destOrd="0" presId="urn:microsoft.com/office/officeart/2005/8/layout/cycle6"/>
    <dgm:cxn modelId="{67AD2937-DD50-F946-A602-27E6CA41C63F}" type="presParOf" srcId="{E037BE69-5655-45D3-B1B9-A89D992E84A8}" destId="{62936B18-A12B-4106-8E5B-CB7E562049A1}" srcOrd="5" destOrd="0" presId="urn:microsoft.com/office/officeart/2005/8/layout/cycle6"/>
    <dgm:cxn modelId="{53029180-27E9-3545-A17E-4CA9225DA705}" type="presParOf" srcId="{E037BE69-5655-45D3-B1B9-A89D992E84A8}" destId="{376ECD76-684F-4446-B920-7BAF5D1065BA}" srcOrd="6" destOrd="0" presId="urn:microsoft.com/office/officeart/2005/8/layout/cycle6"/>
    <dgm:cxn modelId="{0D735620-7ADA-354F-9731-8E5FC10120B4}" type="presParOf" srcId="{E037BE69-5655-45D3-B1B9-A89D992E84A8}" destId="{49303DA9-30F9-40D8-9455-79C85B52EFBD}" srcOrd="7" destOrd="0" presId="urn:microsoft.com/office/officeart/2005/8/layout/cycle6"/>
    <dgm:cxn modelId="{9D8BDDC9-821B-B741-B261-0EE7505628F1}" type="presParOf" srcId="{E037BE69-5655-45D3-B1B9-A89D992E84A8}" destId="{52A17665-15F0-4987-8C30-386CDD769F99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D46CD-E998-7040-8A3E-9233CFC13C16}">
      <dsp:nvSpPr>
        <dsp:cNvPr id="0" name=""/>
        <dsp:cNvSpPr/>
      </dsp:nvSpPr>
      <dsp:spPr>
        <a:xfrm>
          <a:off x="0" y="33599"/>
          <a:ext cx="1676400" cy="576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1BC7C8-E1FB-B14E-896E-BD8B23372031}">
      <dsp:nvSpPr>
        <dsp:cNvPr id="0" name=""/>
        <dsp:cNvSpPr/>
      </dsp:nvSpPr>
      <dsp:spPr>
        <a:xfrm>
          <a:off x="1115541" y="160800"/>
          <a:ext cx="408458" cy="2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1115541" y="160800"/>
        <a:ext cx="408458" cy="288000"/>
      </dsp:txXfrm>
    </dsp:sp>
    <dsp:sp modelId="{29D7C067-19FE-1846-8C1F-7883DD710582}">
      <dsp:nvSpPr>
        <dsp:cNvPr id="0" name=""/>
        <dsp:cNvSpPr/>
      </dsp:nvSpPr>
      <dsp:spPr>
        <a:xfrm>
          <a:off x="625390" y="160800"/>
          <a:ext cx="408458" cy="2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625390" y="160800"/>
        <a:ext cx="408458" cy="288000"/>
      </dsp:txXfrm>
    </dsp:sp>
    <dsp:sp modelId="{732E4D63-DC63-5C4D-9C46-3C65C6E08139}">
      <dsp:nvSpPr>
        <dsp:cNvPr id="0" name=""/>
        <dsp:cNvSpPr/>
      </dsp:nvSpPr>
      <dsp:spPr>
        <a:xfrm>
          <a:off x="135240" y="160800"/>
          <a:ext cx="408458" cy="2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135240" y="160800"/>
        <a:ext cx="408458" cy="28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7BDFC-FFDF-3445-9130-957CAD5C9242}">
      <dsp:nvSpPr>
        <dsp:cNvPr id="0" name=""/>
        <dsp:cNvSpPr/>
      </dsp:nvSpPr>
      <dsp:spPr>
        <a:xfrm>
          <a:off x="685799" y="0"/>
          <a:ext cx="7772400" cy="52270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E40778-9E24-9347-819E-6BAD88508EC2}">
      <dsp:nvSpPr>
        <dsp:cNvPr id="0" name=""/>
        <dsp:cNvSpPr/>
      </dsp:nvSpPr>
      <dsp:spPr>
        <a:xfrm>
          <a:off x="55734" y="0"/>
          <a:ext cx="1772175" cy="522706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Palliative Care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Screening on admission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Early engagement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Communi-cation</a:t>
          </a:r>
          <a:endParaRPr lang="en-US" sz="20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Symptoms managed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Family support</a:t>
          </a:r>
        </a:p>
      </dsp:txBody>
      <dsp:txXfrm>
        <a:off x="142244" y="86510"/>
        <a:ext cx="1599155" cy="5054043"/>
      </dsp:txXfrm>
    </dsp:sp>
    <dsp:sp modelId="{5B7473FC-8C43-0B40-A375-2CE6384933E7}">
      <dsp:nvSpPr>
        <dsp:cNvPr id="0" name=""/>
        <dsp:cNvSpPr/>
      </dsp:nvSpPr>
      <dsp:spPr>
        <a:xfrm>
          <a:off x="2108315" y="502655"/>
          <a:ext cx="2417684" cy="4361126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Safe timely discharge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24/7 access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Communication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Symptoms managed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Family support</a:t>
          </a:r>
        </a:p>
      </dsp:txBody>
      <dsp:txXfrm>
        <a:off x="2226337" y="620677"/>
        <a:ext cx="2181640" cy="4125082"/>
      </dsp:txXfrm>
    </dsp:sp>
    <dsp:sp modelId="{C770D646-0EB2-2B40-9C7C-2B43FDEF66F3}">
      <dsp:nvSpPr>
        <dsp:cNvPr id="0" name=""/>
        <dsp:cNvSpPr/>
      </dsp:nvSpPr>
      <dsp:spPr>
        <a:xfrm>
          <a:off x="4779125" y="883655"/>
          <a:ext cx="2033779" cy="348375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Reduced hospital mortality, and 30d readmission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Improved HCAHPS</a:t>
          </a:r>
        </a:p>
      </dsp:txBody>
      <dsp:txXfrm>
        <a:off x="4878406" y="982936"/>
        <a:ext cx="1835217" cy="3285191"/>
      </dsp:txXfrm>
    </dsp:sp>
    <dsp:sp modelId="{F0079946-22F9-E94B-8F66-8FBDD47CC588}">
      <dsp:nvSpPr>
        <dsp:cNvPr id="0" name=""/>
        <dsp:cNvSpPr/>
      </dsp:nvSpPr>
      <dsp:spPr>
        <a:xfrm>
          <a:off x="7074346" y="274065"/>
          <a:ext cx="1982615" cy="470979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Zapf Dingbats"/>
              <a:ea typeface="Zapf Dingbats"/>
              <a:cs typeface="Zapf Dingbats"/>
              <a:sym typeface="Zapf Dingbats"/>
            </a:rPr>
            <a:t>✔</a:t>
          </a:r>
          <a:r>
            <a:rPr lang="en-US" sz="2400" b="1" kern="1200" dirty="0">
              <a:solidFill>
                <a:schemeClr val="tx1"/>
              </a:solidFill>
            </a:rPr>
            <a:t>CMS Hospital Stars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Zapf Dingbats"/>
              <a:ea typeface="Zapf Dingbats"/>
              <a:cs typeface="Zapf Dingbats"/>
              <a:sym typeface="Zapf Dingbats"/>
            </a:rPr>
            <a:t>✔</a:t>
          </a:r>
          <a:r>
            <a:rPr lang="en-US" sz="2400" b="1" kern="1200" dirty="0">
              <a:solidFill>
                <a:schemeClr val="tx1"/>
              </a:solidFill>
            </a:rPr>
            <a:t>USNWR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Zapf Dingbats"/>
              <a:ea typeface="Zapf Dingbats"/>
              <a:cs typeface="Zapf Dingbats"/>
              <a:sym typeface="Zapf Dingbats"/>
            </a:rPr>
            <a:t>✔</a:t>
          </a:r>
          <a:r>
            <a:rPr lang="en-US" sz="2400" b="1" kern="1200" dirty="0">
              <a:solidFill>
                <a:schemeClr val="tx1"/>
              </a:solidFill>
            </a:rPr>
            <a:t>Leapfrog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Zapf Dingbats"/>
              <a:ea typeface="Zapf Dingbats"/>
              <a:cs typeface="Zapf Dingbats"/>
              <a:sym typeface="Zapf Dingbats"/>
            </a:rPr>
            <a:t>✔</a:t>
          </a:r>
          <a:r>
            <a:rPr lang="en-US" sz="2400" b="1" kern="1200" dirty="0">
              <a:solidFill>
                <a:schemeClr val="tx1"/>
              </a:solidFill>
            </a:rPr>
            <a:t>Watson Health 100 Top Hospitals</a:t>
          </a:r>
        </a:p>
      </dsp:txBody>
      <dsp:txXfrm>
        <a:off x="7171129" y="370848"/>
        <a:ext cx="1789049" cy="4516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DDA36-B78D-493A-BB36-393AD21CE293}">
      <dsp:nvSpPr>
        <dsp:cNvPr id="0" name=""/>
        <dsp:cNvSpPr/>
      </dsp:nvSpPr>
      <dsp:spPr>
        <a:xfrm>
          <a:off x="2475804" y="-288818"/>
          <a:ext cx="3733797" cy="2688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Inpatient Specialty Consult Service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Improved satisfaction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Decreased length of stay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Decreased readmissions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Cost avoidance</a:t>
          </a:r>
        </a:p>
      </dsp:txBody>
      <dsp:txXfrm>
        <a:off x="2607053" y="-157569"/>
        <a:ext cx="3471299" cy="2426155"/>
      </dsp:txXfrm>
    </dsp:sp>
    <dsp:sp modelId="{E2666147-82D1-4216-827D-267D487D5BEB}">
      <dsp:nvSpPr>
        <dsp:cNvPr id="0" name=""/>
        <dsp:cNvSpPr/>
      </dsp:nvSpPr>
      <dsp:spPr>
        <a:xfrm>
          <a:off x="2838428" y="1763685"/>
          <a:ext cx="4222335" cy="4222335"/>
        </a:xfrm>
        <a:custGeom>
          <a:avLst/>
          <a:gdLst/>
          <a:ahLst/>
          <a:cxnLst/>
          <a:rect l="0" t="0" r="0" b="0"/>
          <a:pathLst>
            <a:path>
              <a:moveTo>
                <a:pt x="3378022" y="422348"/>
              </a:moveTo>
              <a:arcTo wR="2111167" hR="2111167" stAng="18412507" swAng="1373832"/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4ABC7-335A-404C-9BC2-C2D562CD2F15}">
      <dsp:nvSpPr>
        <dsp:cNvPr id="0" name=""/>
        <dsp:cNvSpPr/>
      </dsp:nvSpPr>
      <dsp:spPr>
        <a:xfrm>
          <a:off x="4800596" y="2819406"/>
          <a:ext cx="3582332" cy="2687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2. Community Access to Specialists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Reduced symptom burden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Reduced utilization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Reduced total costs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Hospice capacity</a:t>
          </a:r>
        </a:p>
      </dsp:txBody>
      <dsp:txXfrm>
        <a:off x="4931790" y="2950600"/>
        <a:ext cx="3319944" cy="2425141"/>
      </dsp:txXfrm>
    </dsp:sp>
    <dsp:sp modelId="{62936B18-A12B-4106-8E5B-CB7E562049A1}">
      <dsp:nvSpPr>
        <dsp:cNvPr id="0" name=""/>
        <dsp:cNvSpPr/>
      </dsp:nvSpPr>
      <dsp:spPr>
        <a:xfrm>
          <a:off x="2258871" y="1415044"/>
          <a:ext cx="4222335" cy="4222335"/>
        </a:xfrm>
        <a:custGeom>
          <a:avLst/>
          <a:gdLst/>
          <a:ahLst/>
          <a:cxnLst/>
          <a:rect l="0" t="0" r="0" b="0"/>
          <a:pathLst>
            <a:path>
              <a:moveTo>
                <a:pt x="2827697" y="4097021"/>
              </a:moveTo>
              <a:arcTo wR="2111167" hR="2111167" stAng="4209582" swAng="2442482"/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ECD76-684F-4446-B920-7BAF5D1065BA}">
      <dsp:nvSpPr>
        <dsp:cNvPr id="0" name=""/>
        <dsp:cNvSpPr/>
      </dsp:nvSpPr>
      <dsp:spPr>
        <a:xfrm>
          <a:off x="228597" y="2743201"/>
          <a:ext cx="3731947" cy="2750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Training for </a:t>
          </a:r>
          <a:r>
            <a:rPr lang="en-US" sz="2400" i="1" kern="1200" dirty="0"/>
            <a:t>ALL CLINICIANS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Goal-concordant care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Improved efficiency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Improved ROI on existing palliative care capacity</a:t>
          </a:r>
        </a:p>
      </dsp:txBody>
      <dsp:txXfrm>
        <a:off x="362856" y="2877460"/>
        <a:ext cx="3463429" cy="2481798"/>
      </dsp:txXfrm>
    </dsp:sp>
    <dsp:sp modelId="{52A17665-15F0-4987-8C30-386CDD769F99}">
      <dsp:nvSpPr>
        <dsp:cNvPr id="0" name=""/>
        <dsp:cNvSpPr/>
      </dsp:nvSpPr>
      <dsp:spPr>
        <a:xfrm>
          <a:off x="1596100" y="1784547"/>
          <a:ext cx="4222335" cy="4222335"/>
        </a:xfrm>
        <a:custGeom>
          <a:avLst/>
          <a:gdLst/>
          <a:ahLst/>
          <a:cxnLst/>
          <a:rect l="0" t="0" r="0" b="0"/>
          <a:pathLst>
            <a:path>
              <a:moveTo>
                <a:pt x="346600" y="952145"/>
              </a:moveTo>
              <a:arcTo wR="2111167" hR="2111167" stAng="12797889" swAng="1248429"/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FB39D-BA1B-9D43-B977-4902B4667701}" type="datetimeFigureOut">
              <a:rPr lang="en-US" smtClean="0"/>
              <a:pPr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61BB-E799-1F44-9A6C-CB3B8037BF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7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 uses CAPC Brand Blue + a Darker Blue</a:t>
            </a:r>
          </a:p>
          <a:p>
            <a:r>
              <a:rPr lang="en-US" dirty="0"/>
              <a:t>The</a:t>
            </a:r>
            <a:r>
              <a:rPr lang="en-US" baseline="0" dirty="0"/>
              <a:t> F</a:t>
            </a:r>
            <a:r>
              <a:rPr lang="en-US" dirty="0"/>
              <a:t>ont</a:t>
            </a:r>
            <a:r>
              <a:rPr lang="en-US" baseline="0" dirty="0"/>
              <a:t> is </a:t>
            </a:r>
            <a:r>
              <a:rPr lang="en-US" dirty="0"/>
              <a:t>Arial throughout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2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6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E3F28FB-0306-40E4-9BDF-A678F24C4081}" type="slidenum">
              <a:rPr lang="en-US"/>
              <a:pPr/>
              <a:t>11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11200"/>
            <a:ext cx="4605338" cy="34544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B99EB-0E56-4C71-91D1-D0950FCCD1DC}" type="slidenum">
              <a:rPr lang="en-US"/>
              <a:pPr/>
              <a:t>12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F52-AAE5-4949-9C5C-7A352579088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84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33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0E3698-D86D-4D89-B85F-086ACFB18226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46083" name="Date Placeholder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/>
              <a:t>December 7, 2010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9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0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3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3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65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81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1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E4534D-DDB9-8A44-A2F2-8F5139884F49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62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B31519-EC1A-6B41-B25A-74710F95F89F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A78CB9-56ED-9A44-AB61-D97A44E8520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Blue Text for Headlines and Blue Arrows for Bullet Points</a:t>
            </a:r>
          </a:p>
          <a:p>
            <a:r>
              <a:rPr dirty="0"/>
              <a:t>CAPC Brand blue = #00a0df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do this!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71472-1188-084F-BB40-FEF1B02575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42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/>
              <a:t>Anyone at risk (including </a:t>
            </a:r>
            <a:r>
              <a:rPr lang="en-US" baseline="0" dirty="0" err="1"/>
              <a:t>ppl</a:t>
            </a:r>
            <a:r>
              <a:rPr lang="en-US" baseline="0" dirty="0"/>
              <a:t> with serious illness, older adults)</a:t>
            </a:r>
          </a:p>
          <a:p>
            <a:pPr marL="228600" indent="-228600">
              <a:buAutoNum type="arabicPeriod"/>
            </a:pPr>
            <a:r>
              <a:rPr lang="en-US" dirty="0" err="1"/>
              <a:t>Ppl</a:t>
            </a:r>
            <a:r>
              <a:rPr lang="en-US" dirty="0"/>
              <a:t> with</a:t>
            </a:r>
            <a:r>
              <a:rPr lang="en-US" baseline="0" dirty="0"/>
              <a:t> serious illness who need care despite a global pandemic</a:t>
            </a:r>
          </a:p>
          <a:p>
            <a:pPr marL="228600" indent="-228600">
              <a:buAutoNum type="arabicPeriod"/>
            </a:pPr>
            <a:r>
              <a:rPr lang="en-US" baseline="0" dirty="0"/>
              <a:t>People with COVID who are suffering and alone</a:t>
            </a:r>
          </a:p>
          <a:p>
            <a:pPr marL="228600" indent="-228600">
              <a:buAutoNum type="arabicPeriod"/>
            </a:pPr>
            <a:r>
              <a:rPr lang="mr-IN" baseline="0" dirty="0"/>
              <a:t>…</a:t>
            </a:r>
            <a:r>
              <a:rPr lang="en-US" baseline="0" dirty="0"/>
              <a:t>and the need is huge.  All health professionals need to address palliative care needs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0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Grandmother passed away, mom and dad remain on vent day 24+ and status tenuous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COVID-positive</a:t>
            </a:r>
            <a:r>
              <a:rPr lang="en-US" baseline="0" dirty="0"/>
              <a:t> patient in the ICU and delirious – family disagreement about what he would want – </a:t>
            </a:r>
            <a:r>
              <a:rPr lang="en-US" baseline="0" dirty="0" err="1"/>
              <a:t>palcare</a:t>
            </a:r>
            <a:r>
              <a:rPr lang="en-US" baseline="0" dirty="0"/>
              <a:t> team held a family mtg to discuss and re-frame toward what’s important to him – did not intubate, patient emerged from delirium and expressed gratitude – wanted to be at home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/>
              <a:t>Relative stuck at home while family member receiving care for COVID in the hospital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975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71472-1188-084F-BB40-FEF1B02575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199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71472-1188-084F-BB40-FEF1B02575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49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future of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palcare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now?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over health care, efficiency and revenue-generation will be king </a:t>
            </a:r>
          </a:p>
          <a:p>
            <a:pPr lvl="1" rtl="0" fontAlgn="base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Palcare’s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challenge - we are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a high-revenue proposition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But we do:</a:t>
            </a: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-Improve quality in ways that are critically important for patients, and translate to $$ for orgs (readmits, cost-per-stay, LOS, prevention of HACs,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-Provide critical support to colleagues from other specialties to reduce burnout [recall the NYT article about how we’re all delivering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palcare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– the principles and practices of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palcare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never been more salient (here’s example - NYT)</a:t>
            </a: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-Work flexibly to design solutions for the most vulnerable patients - this is what we did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before COVID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&amp; we’re better prepared than any other specialty to handle the profound uncertainty &amp; vulnerability in this moment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01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National/general</a:t>
            </a:r>
            <a:r>
              <a:rPr lang="en-US" baseline="0" dirty="0"/>
              <a:t> view – how do these 3 components = highest-value care for patients with serious illness</a:t>
            </a:r>
          </a:p>
          <a:p>
            <a:endParaRPr lang="en-US" baseline="0" dirty="0"/>
          </a:p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Catholic Health</a:t>
            </a:r>
            <a:r>
              <a:rPr lang="en-US" baseline="0" dirty="0"/>
              <a:t> historically been way out ahead on this issue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486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76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763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9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719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08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485F5-7F67-4072-84E7-9AF3E8B75D7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3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0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61BB-E799-1F44-9A6C-CB3B8037BF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9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76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7088"/>
            <a:ext cx="7772400" cy="1470025"/>
          </a:xfrm>
          <a:noFill/>
          <a:ln>
            <a:noFill/>
          </a:ln>
        </p:spPr>
        <p:txBody>
          <a:bodyPr/>
          <a:lstStyle>
            <a:lvl1pPr algn="l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57111"/>
            <a:ext cx="7772400" cy="1752600"/>
          </a:xfrm>
        </p:spPr>
        <p:txBody>
          <a:bodyPr/>
          <a:lstStyle>
            <a:lvl1pPr marL="0" indent="0" algn="l">
              <a:buNone/>
              <a:defRPr sz="27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7302" y="6238116"/>
            <a:ext cx="1652814" cy="365125"/>
          </a:xfrm>
          <a:prstGeom prst="rect">
            <a:avLst/>
          </a:prstGeom>
        </p:spPr>
        <p:txBody>
          <a:bodyPr/>
          <a:lstStyle/>
          <a:p>
            <a:fld id="{3BC3BAFB-719F-455B-A656-9ABF7DB0DEAA}" type="datetime1">
              <a:rPr lang="en-US" smtClean="0"/>
              <a:pPr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9559" y="6238116"/>
            <a:ext cx="202275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800" y="647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" y="5169557"/>
            <a:ext cx="9143999" cy="1688443"/>
          </a:xfrm>
          <a:prstGeom prst="rect">
            <a:avLst/>
          </a:prstGeom>
          <a:solidFill>
            <a:srgbClr val="128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13" name="Picture 12" descr="CAPC-white-logo_001-01-Ho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48" y="5561247"/>
            <a:ext cx="1624892" cy="9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27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8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31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1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156E301-F4DF-43C6-B7BB-1ABCD9C62168}" type="datetime1">
              <a:rPr lang="en-US" smtClean="0"/>
              <a:pPr/>
              <a:t>11/3/20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889002" y="2095500"/>
            <a:ext cx="7353301" cy="2679701"/>
          </a:xfrm>
          <a:prstGeom prst="rect">
            <a:avLst/>
          </a:prstGeom>
        </p:spPr>
        <p:txBody>
          <a:bodyPr lIns="50798" tIns="50798" rIns="50798" bIns="50798">
            <a:noAutofit/>
          </a:bodyPr>
          <a:lstStyle>
            <a:lvl1pPr defTabSz="406385">
              <a:defRPr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4438947" y="6489701"/>
            <a:ext cx="253406" cy="271265"/>
          </a:xfrm>
          <a:prstGeom prst="rect">
            <a:avLst/>
          </a:prstGeom>
        </p:spPr>
        <p:txBody>
          <a:bodyPr lIns="50798" tIns="50798" rIns="50798" bIns="50798"/>
          <a:lstStyle>
            <a:lvl1pPr defTabSz="406385"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6352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556"/>
            <a:ext cx="8229600" cy="3813144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47335"/>
            <a:ext cx="8229600" cy="384136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800" baseline="0"/>
            </a:lvl1pPr>
          </a:lstStyle>
          <a:p>
            <a:pPr marL="0" lvl="0" indent="0">
              <a:buNone/>
            </a:pPr>
            <a:r>
              <a:rPr lang="en-US">
                <a:solidFill>
                  <a:srgbClr val="000000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33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8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6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76777"/>
            <a:ext cx="8229600" cy="3911923"/>
          </a:xfrm>
        </p:spPr>
        <p:txBody>
          <a:bodyPr/>
          <a:lstStyle>
            <a:lvl1pPr marL="0" indent="0">
              <a:lnSpc>
                <a:spcPts val="4740"/>
              </a:lnSpc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34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7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7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11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2"/>
            <a:ext cx="8229600" cy="350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099" y="6223797"/>
            <a:ext cx="473347" cy="384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25C7A-F044-4628-89F5-BD48332AE8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apc-side-01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67" y="5970687"/>
            <a:ext cx="2268584" cy="8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5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118ED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ct val="20000"/>
        </a:spcBef>
        <a:buClr>
          <a:srgbClr val="157ACF"/>
        </a:buClr>
        <a:buSzPct val="80000"/>
        <a:buFont typeface="Lucida Grande"/>
        <a:buChar char="➔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.meier@mssm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etpalliativecare.org/" TargetMode="External"/><Relationship Id="rId4" Type="http://schemas.openxmlformats.org/officeDocument/2006/relationships/hyperlink" Target="http://www.capc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c.org/covid-19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458200" cy="3429000"/>
          </a:xfrm>
        </p:spPr>
        <p:txBody>
          <a:bodyPr>
            <a:normAutofit/>
          </a:bodyPr>
          <a:lstStyle/>
          <a:p>
            <a:r>
              <a:rPr lang="en-US" dirty="0"/>
              <a:t>Palliative Care Futurist: </a:t>
            </a:r>
            <a:br>
              <a:rPr lang="en-US" dirty="0"/>
            </a:br>
            <a:r>
              <a:rPr lang="en-US" sz="3200" dirty="0">
                <a:solidFill>
                  <a:srgbClr val="FFFFFF"/>
                </a:solidFill>
                <a:latin typeface="Arial"/>
              </a:rPr>
              <a:t>Matching Care to Our Patient's Needs</a:t>
            </a:r>
            <a:br>
              <a:rPr lang="en-US" dirty="0"/>
            </a:br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229600" cy="2438400"/>
          </a:xfrm>
        </p:spPr>
        <p:txBody>
          <a:bodyPr>
            <a:noAutofit/>
          </a:bodyPr>
          <a:lstStyle/>
          <a:p>
            <a:r>
              <a:rPr lang="en-US" sz="3200" dirty="0"/>
              <a:t>Diane E. Meier, MD</a:t>
            </a:r>
            <a:br>
              <a:rPr lang="en-US" sz="3200" dirty="0"/>
            </a:br>
            <a:r>
              <a:rPr lang="en-US" sz="2400" dirty="0"/>
              <a:t>Director, Center to Advance Palliative Care</a:t>
            </a:r>
            <a:br>
              <a:rPr lang="en-US" sz="2800" dirty="0"/>
            </a:br>
            <a:r>
              <a:rPr lang="en-US" sz="2000" dirty="0">
                <a:hlinkClick r:id="rId3"/>
              </a:rPr>
              <a:t>diane.meier@mssm.edu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www.capc.org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www.getpalliativecare.org</a:t>
            </a:r>
            <a:endParaRPr lang="en-US" sz="2000" dirty="0"/>
          </a:p>
          <a:p>
            <a:r>
              <a:rPr lang="en-US" sz="2000" dirty="0"/>
              <a:t>@dianeemeier</a:t>
            </a:r>
            <a:br>
              <a:rPr lang="en-US" sz="20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542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>
          <a:xfrm>
            <a:off x="381000" y="274637"/>
            <a:ext cx="8610600" cy="2011363"/>
          </a:xfrm>
        </p:spPr>
        <p:txBody>
          <a:bodyPr/>
          <a:lstStyle/>
          <a:p>
            <a:r>
              <a:rPr lang="en-US" sz="4800" dirty="0">
                <a:solidFill>
                  <a:srgbClr val="157ACF"/>
                </a:solidFill>
                <a:ea typeface="ＭＳ Ｐゴシック" charset="-128"/>
              </a:rPr>
              <a:t>Who are the costliest 2.5%? </a:t>
            </a:r>
          </a:p>
        </p:txBody>
      </p:sp>
      <p:sp>
        <p:nvSpPr>
          <p:cNvPr id="28674" name="Content Placeholder 4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>
                <a:ea typeface="ＭＳ Ｐゴシック" charset="-128"/>
              </a:rPr>
              <a:t>Functional Limitation</a:t>
            </a:r>
          </a:p>
          <a:p>
            <a:r>
              <a:rPr lang="en-US" sz="4400" dirty="0">
                <a:ea typeface="ＭＳ Ｐゴシック" charset="-128"/>
              </a:rPr>
              <a:t>Frailty</a:t>
            </a:r>
          </a:p>
          <a:p>
            <a:r>
              <a:rPr lang="en-US" sz="4400" dirty="0">
                <a:ea typeface="ＭＳ Ｐゴシック" charset="-128"/>
              </a:rPr>
              <a:t>Dementia</a:t>
            </a:r>
          </a:p>
          <a:p>
            <a:r>
              <a:rPr lang="en-US" sz="4400" dirty="0">
                <a:ea typeface="ＭＳ Ｐゴシック" charset="-128"/>
              </a:rPr>
              <a:t>Exhausted overwhelmed family caregivers</a:t>
            </a:r>
          </a:p>
          <a:p>
            <a:r>
              <a:rPr lang="en-US" sz="4400" dirty="0">
                <a:ea typeface="ＭＳ Ｐゴシック" charset="-128"/>
              </a:rPr>
              <a:t>Social + behavioral </a:t>
            </a:r>
            <a:r>
              <a:rPr lang="en-US" sz="4400">
                <a:ea typeface="ＭＳ Ｐゴシック" charset="-128"/>
              </a:rPr>
              <a:t>health challenges</a:t>
            </a:r>
            <a:endParaRPr lang="en-US" sz="4400" dirty="0">
              <a:ea typeface="ＭＳ Ｐゴシック" charset="-128"/>
            </a:endParaRPr>
          </a:p>
          <a:p>
            <a:r>
              <a:rPr lang="en-US" sz="4400" dirty="0">
                <a:ea typeface="ＭＳ Ｐゴシック" charset="-128"/>
              </a:rPr>
              <a:t>+/- Serious illness(</a:t>
            </a:r>
            <a:r>
              <a:rPr lang="en-US" sz="4400" dirty="0" err="1">
                <a:ea typeface="ＭＳ Ｐゴシック" charset="-128"/>
              </a:rPr>
              <a:t>es</a:t>
            </a:r>
            <a:r>
              <a:rPr lang="en-US" sz="4400" dirty="0">
                <a:ea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20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35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>
                <a:solidFill>
                  <a:srgbClr val="157ACF"/>
                </a:solidFill>
                <a:ea typeface="ＭＳ Ｐゴシック" charset="-128"/>
              </a:rPr>
              <a:t>What is Palliative Care?</a:t>
            </a:r>
            <a:endParaRPr lang="en-US" dirty="0">
              <a:solidFill>
                <a:srgbClr val="157ACF"/>
              </a:solidFill>
              <a:ea typeface="ＭＳ Ｐゴシック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1816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11200" dirty="0"/>
              <a:t>Specialized medical care for people with </a:t>
            </a:r>
            <a:r>
              <a:rPr lang="en-US" sz="11200" b="1" dirty="0"/>
              <a:t>serious illness </a:t>
            </a:r>
            <a:r>
              <a:rPr lang="en-US" sz="11200" dirty="0"/>
              <a:t>and their families</a:t>
            </a:r>
          </a:p>
          <a:p>
            <a:pPr>
              <a:defRPr/>
            </a:pPr>
            <a:r>
              <a:rPr lang="en-US" sz="11200" dirty="0"/>
              <a:t>Focused on </a:t>
            </a:r>
            <a:r>
              <a:rPr lang="en-US" sz="11200" b="1" dirty="0"/>
              <a:t>improving quality of life</a:t>
            </a:r>
            <a:r>
              <a:rPr lang="en-US" sz="11200" dirty="0"/>
              <a:t>. Addresses pain, symptoms, stress of serious illness.</a:t>
            </a:r>
          </a:p>
          <a:p>
            <a:pPr>
              <a:defRPr/>
            </a:pPr>
            <a:r>
              <a:rPr lang="en-US" sz="11200" dirty="0"/>
              <a:t>Provided by an interdisciplinary </a:t>
            </a:r>
            <a:r>
              <a:rPr lang="en-US" sz="11200" b="1" dirty="0"/>
              <a:t>team</a:t>
            </a:r>
            <a:r>
              <a:rPr lang="en-US" sz="11200" dirty="0"/>
              <a:t> that works with patients, families, and other healthcare professionals to provide </a:t>
            </a:r>
            <a:r>
              <a:rPr lang="en-US" sz="11200" b="1" dirty="0"/>
              <a:t>an added layer of support</a:t>
            </a:r>
            <a:r>
              <a:rPr lang="en-US" sz="11200" dirty="0"/>
              <a:t>.</a:t>
            </a:r>
          </a:p>
          <a:p>
            <a:pPr>
              <a:defRPr/>
            </a:pPr>
            <a:r>
              <a:rPr lang="en-US" sz="11200" dirty="0"/>
              <a:t>Appropriate at </a:t>
            </a:r>
            <a:r>
              <a:rPr lang="en-US" sz="11200" b="1" dirty="0"/>
              <a:t>any age, for any diagnosis, at any stage </a:t>
            </a:r>
            <a:r>
              <a:rPr lang="en-US" sz="11200" dirty="0"/>
              <a:t>in a serious illness, and provided </a:t>
            </a:r>
            <a:r>
              <a:rPr lang="en-US" sz="11200" b="1" dirty="0"/>
              <a:t>together with disease treatments</a:t>
            </a:r>
            <a:r>
              <a:rPr lang="en-US" sz="11200" dirty="0"/>
              <a:t>.</a:t>
            </a:r>
          </a:p>
          <a:p>
            <a:pPr marL="0" indent="0">
              <a:buFontTx/>
              <a:buNone/>
              <a:defRPr/>
            </a:pPr>
            <a:endParaRPr lang="en-US" sz="4300" b="1" dirty="0">
              <a:latin typeface="Calibri" charset="0"/>
              <a:cs typeface="Calibri" charset="0"/>
            </a:endParaRPr>
          </a:p>
          <a:p>
            <a:pPr>
              <a:defRPr/>
            </a:pPr>
            <a:endParaRPr lang="en-US" sz="5100" dirty="0"/>
          </a:p>
          <a:p>
            <a:pPr>
              <a:defRPr/>
            </a:pP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>
                <a:ea typeface="ＭＳ Ｐゴシック" charset="-128"/>
                <a:cs typeface="ＭＳ Ｐゴシック" charset="-128"/>
              </a:rPr>
              <a:t>	</a:t>
            </a: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2654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157ACF"/>
                </a:solidFill>
              </a:rPr>
              <a:t>Conceptual Shift for Palliative Care</a:t>
            </a:r>
          </a:p>
        </p:txBody>
      </p:sp>
      <p:grpSp>
        <p:nvGrpSpPr>
          <p:cNvPr id="40962" name="Group 3"/>
          <p:cNvGrpSpPr>
            <a:grpSpLocks/>
          </p:cNvGrpSpPr>
          <p:nvPr/>
        </p:nvGrpSpPr>
        <p:grpSpPr bwMode="auto">
          <a:xfrm>
            <a:off x="685800" y="1676401"/>
            <a:ext cx="6477000" cy="1295400"/>
            <a:chOff x="432" y="1152"/>
            <a:chExt cx="4080" cy="816"/>
          </a:xfrm>
        </p:grpSpPr>
        <p:sp>
          <p:nvSpPr>
            <p:cNvPr id="40990" name="Rectangle 4"/>
            <p:cNvSpPr>
              <a:spLocks noChangeArrowheads="1"/>
            </p:cNvSpPr>
            <p:nvPr/>
          </p:nvSpPr>
          <p:spPr bwMode="auto">
            <a:xfrm>
              <a:off x="3840" y="1152"/>
              <a:ext cx="672" cy="81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" name="Text Box 5"/>
            <p:cNvSpPr txBox="1">
              <a:spLocks noChangeArrowheads="1"/>
            </p:cNvSpPr>
            <p:nvPr/>
          </p:nvSpPr>
          <p:spPr bwMode="auto">
            <a:xfrm>
              <a:off x="3840" y="1272"/>
              <a:ext cx="67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Medicare Hospice Benefit</a:t>
              </a:r>
            </a:p>
          </p:txBody>
        </p:sp>
        <p:sp>
          <p:nvSpPr>
            <p:cNvPr id="40992" name="Line 6"/>
            <p:cNvSpPr>
              <a:spLocks noChangeShapeType="1"/>
            </p:cNvSpPr>
            <p:nvPr/>
          </p:nvSpPr>
          <p:spPr bwMode="auto">
            <a:xfrm flipH="1">
              <a:off x="528" y="1872"/>
              <a:ext cx="24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Line 7"/>
            <p:cNvSpPr>
              <a:spLocks noChangeShapeType="1"/>
            </p:cNvSpPr>
            <p:nvPr/>
          </p:nvSpPr>
          <p:spPr bwMode="auto">
            <a:xfrm flipH="1" flipV="1">
              <a:off x="504" y="1860"/>
              <a:ext cx="264" cy="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Rectangle 8"/>
            <p:cNvSpPr>
              <a:spLocks noChangeArrowheads="1"/>
            </p:cNvSpPr>
            <p:nvPr/>
          </p:nvSpPr>
          <p:spPr bwMode="auto">
            <a:xfrm>
              <a:off x="432" y="1152"/>
              <a:ext cx="3408" cy="8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Text Box 9"/>
            <p:cNvSpPr txBox="1">
              <a:spLocks noChangeArrowheads="1"/>
            </p:cNvSpPr>
            <p:nvPr/>
          </p:nvSpPr>
          <p:spPr bwMode="auto">
            <a:xfrm>
              <a:off x="1070" y="1406"/>
              <a:ext cx="2050" cy="291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Life Prolonging Care</a:t>
              </a:r>
            </a:p>
          </p:txBody>
        </p:sp>
        <p:sp>
          <p:nvSpPr>
            <p:cNvPr id="40996" name="Line 10"/>
            <p:cNvSpPr>
              <a:spLocks noChangeShapeType="1"/>
            </p:cNvSpPr>
            <p:nvPr/>
          </p:nvSpPr>
          <p:spPr bwMode="auto">
            <a:xfrm>
              <a:off x="3120" y="1560"/>
              <a:ext cx="672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Line 11"/>
            <p:cNvSpPr>
              <a:spLocks noChangeShapeType="1"/>
            </p:cNvSpPr>
            <p:nvPr/>
          </p:nvSpPr>
          <p:spPr bwMode="auto">
            <a:xfrm flipH="1">
              <a:off x="504" y="1560"/>
              <a:ext cx="552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7543800" y="2071690"/>
            <a:ext cx="114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this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28650" y="3886200"/>
            <a:ext cx="7981950" cy="1600200"/>
            <a:chOff x="396" y="2448"/>
            <a:chExt cx="5028" cy="1008"/>
          </a:xfrm>
        </p:grpSpPr>
        <p:sp>
          <p:nvSpPr>
            <p:cNvPr id="40976" name="AutoShape 14"/>
            <p:cNvSpPr>
              <a:spLocks noChangeArrowheads="1"/>
            </p:cNvSpPr>
            <p:nvPr/>
          </p:nvSpPr>
          <p:spPr bwMode="auto">
            <a:xfrm>
              <a:off x="4512" y="2448"/>
              <a:ext cx="720" cy="816"/>
            </a:xfrm>
            <a:prstGeom prst="rtTriangl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Rectangle 15"/>
            <p:cNvSpPr>
              <a:spLocks noChangeArrowheads="1"/>
            </p:cNvSpPr>
            <p:nvPr/>
          </p:nvSpPr>
          <p:spPr bwMode="auto">
            <a:xfrm>
              <a:off x="432" y="2448"/>
              <a:ext cx="3408" cy="8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Rectangle 16"/>
            <p:cNvSpPr>
              <a:spLocks noChangeArrowheads="1"/>
            </p:cNvSpPr>
            <p:nvPr/>
          </p:nvSpPr>
          <p:spPr bwMode="auto">
            <a:xfrm>
              <a:off x="3552" y="2448"/>
              <a:ext cx="960" cy="81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79" name="AutoShape 17"/>
            <p:cNvSpPr>
              <a:spLocks noChangeArrowheads="1"/>
            </p:cNvSpPr>
            <p:nvPr/>
          </p:nvSpPr>
          <p:spPr bwMode="auto">
            <a:xfrm flipH="1">
              <a:off x="396" y="2448"/>
              <a:ext cx="3156" cy="816"/>
            </a:xfrm>
            <a:prstGeom prst="rtTriangle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Text Box 18"/>
            <p:cNvSpPr txBox="1">
              <a:spLocks noChangeArrowheads="1"/>
            </p:cNvSpPr>
            <p:nvPr/>
          </p:nvSpPr>
          <p:spPr bwMode="auto">
            <a:xfrm>
              <a:off x="1872" y="2931"/>
              <a:ext cx="1680" cy="33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Palliative Care</a:t>
              </a:r>
            </a:p>
          </p:txBody>
        </p:sp>
        <p:sp>
          <p:nvSpPr>
            <p:cNvPr id="40981" name="Text Box 19"/>
            <p:cNvSpPr txBox="1">
              <a:spLocks noChangeArrowheads="1"/>
            </p:cNvSpPr>
            <p:nvPr/>
          </p:nvSpPr>
          <p:spPr bwMode="auto">
            <a:xfrm rot="2889522">
              <a:off x="4387" y="2899"/>
              <a:ext cx="92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Bereavement</a:t>
              </a:r>
            </a:p>
          </p:txBody>
        </p:sp>
        <p:sp>
          <p:nvSpPr>
            <p:cNvPr id="40982" name="Line 20"/>
            <p:cNvSpPr>
              <a:spLocks noChangeShapeType="1"/>
            </p:cNvSpPr>
            <p:nvPr/>
          </p:nvSpPr>
          <p:spPr bwMode="auto">
            <a:xfrm>
              <a:off x="3600" y="3168"/>
              <a:ext cx="12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Line 21"/>
            <p:cNvSpPr>
              <a:spLocks noChangeShapeType="1"/>
            </p:cNvSpPr>
            <p:nvPr/>
          </p:nvSpPr>
          <p:spPr bwMode="auto">
            <a:xfrm flipH="1">
              <a:off x="501" y="2556"/>
              <a:ext cx="267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Line 22"/>
            <p:cNvSpPr>
              <a:spLocks noChangeShapeType="1"/>
            </p:cNvSpPr>
            <p:nvPr/>
          </p:nvSpPr>
          <p:spPr bwMode="auto">
            <a:xfrm flipH="1">
              <a:off x="528" y="3168"/>
              <a:ext cx="1152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3552" y="2620"/>
              <a:ext cx="9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Hospice Care</a:t>
              </a:r>
            </a:p>
          </p:txBody>
        </p:sp>
        <p:sp>
          <p:nvSpPr>
            <p:cNvPr id="66584" name="Text Box 24"/>
            <p:cNvSpPr txBox="1">
              <a:spLocks noChangeArrowheads="1"/>
            </p:cNvSpPr>
            <p:nvPr/>
          </p:nvSpPr>
          <p:spPr bwMode="auto">
            <a:xfrm>
              <a:off x="720" y="2458"/>
              <a:ext cx="1536" cy="291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Life Prolonging</a:t>
              </a:r>
            </a:p>
          </p:txBody>
        </p:sp>
        <p:sp>
          <p:nvSpPr>
            <p:cNvPr id="66585" name="Text Box 25"/>
            <p:cNvSpPr txBox="1">
              <a:spLocks noChangeArrowheads="1"/>
            </p:cNvSpPr>
            <p:nvPr/>
          </p:nvSpPr>
          <p:spPr bwMode="auto">
            <a:xfrm>
              <a:off x="720" y="2736"/>
              <a:ext cx="576" cy="291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Care</a:t>
              </a:r>
            </a:p>
          </p:txBody>
        </p:sp>
        <p:sp>
          <p:nvSpPr>
            <p:cNvPr id="40988" name="Line 26"/>
            <p:cNvSpPr>
              <a:spLocks noChangeShapeType="1"/>
            </p:cNvSpPr>
            <p:nvPr/>
          </p:nvSpPr>
          <p:spPr bwMode="auto">
            <a:xfrm>
              <a:off x="2304" y="2544"/>
              <a:ext cx="768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7" name="Text Box 27"/>
            <p:cNvSpPr txBox="1">
              <a:spLocks noChangeArrowheads="1"/>
            </p:cNvSpPr>
            <p:nvPr/>
          </p:nvSpPr>
          <p:spPr bwMode="auto">
            <a:xfrm>
              <a:off x="4800" y="2505"/>
              <a:ext cx="62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But this </a:t>
              </a:r>
            </a:p>
          </p:txBody>
        </p:sp>
      </p:grpSp>
      <p:grpSp>
        <p:nvGrpSpPr>
          <p:cNvPr id="40965" name="Group 28"/>
          <p:cNvGrpSpPr>
            <a:grpSpLocks/>
          </p:cNvGrpSpPr>
          <p:nvPr/>
        </p:nvGrpSpPr>
        <p:grpSpPr bwMode="auto">
          <a:xfrm>
            <a:off x="533400" y="1752600"/>
            <a:ext cx="7239000" cy="4190999"/>
            <a:chOff x="336" y="1152"/>
            <a:chExt cx="4560" cy="2688"/>
          </a:xfrm>
        </p:grpSpPr>
        <p:grpSp>
          <p:nvGrpSpPr>
            <p:cNvPr id="40968" name="Group 29"/>
            <p:cNvGrpSpPr>
              <a:grpSpLocks/>
            </p:cNvGrpSpPr>
            <p:nvPr/>
          </p:nvGrpSpPr>
          <p:grpSpPr bwMode="auto">
            <a:xfrm>
              <a:off x="336" y="1152"/>
              <a:ext cx="4560" cy="2648"/>
              <a:chOff x="336" y="1152"/>
              <a:chExt cx="4560" cy="2648"/>
            </a:xfrm>
          </p:grpSpPr>
          <p:sp>
            <p:nvSpPr>
              <p:cNvPr id="40970" name="Line 30"/>
              <p:cNvSpPr>
                <a:spLocks noChangeShapeType="1"/>
              </p:cNvSpPr>
              <p:nvPr/>
            </p:nvSpPr>
            <p:spPr bwMode="auto">
              <a:xfrm flipH="1">
                <a:off x="4512" y="1152"/>
                <a:ext cx="0" cy="2160"/>
              </a:xfrm>
              <a:prstGeom prst="line">
                <a:avLst/>
              </a:prstGeom>
              <a:noFill/>
              <a:ln w="50800">
                <a:solidFill>
                  <a:srgbClr val="CC99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1" name="Line 31"/>
              <p:cNvSpPr>
                <a:spLocks noChangeShapeType="1"/>
              </p:cNvSpPr>
              <p:nvPr/>
            </p:nvSpPr>
            <p:spPr bwMode="auto">
              <a:xfrm flipV="1">
                <a:off x="432" y="3312"/>
                <a:ext cx="0" cy="240"/>
              </a:xfrm>
              <a:prstGeom prst="line">
                <a:avLst/>
              </a:prstGeom>
              <a:noFill/>
              <a:ln w="76200">
                <a:solidFill>
                  <a:srgbClr val="CC99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2" name="Line 32"/>
              <p:cNvSpPr>
                <a:spLocks noChangeShapeType="1"/>
              </p:cNvSpPr>
              <p:nvPr/>
            </p:nvSpPr>
            <p:spPr bwMode="auto">
              <a:xfrm flipV="1">
                <a:off x="4512" y="3312"/>
                <a:ext cx="0" cy="240"/>
              </a:xfrm>
              <a:prstGeom prst="line">
                <a:avLst/>
              </a:prstGeom>
              <a:noFill/>
              <a:ln w="76200">
                <a:solidFill>
                  <a:srgbClr val="CC99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3" name="Text Box 33"/>
              <p:cNvSpPr txBox="1">
                <a:spLocks noChangeArrowheads="1"/>
              </p:cNvSpPr>
              <p:nvPr/>
            </p:nvSpPr>
            <p:spPr bwMode="auto">
              <a:xfrm>
                <a:off x="336" y="3504"/>
                <a:ext cx="2832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/>
                  <a:t>Dx</a:t>
                </a:r>
              </a:p>
            </p:txBody>
          </p:sp>
          <p:sp>
            <p:nvSpPr>
              <p:cNvPr id="40974" name="Text Box 34"/>
              <p:cNvSpPr txBox="1">
                <a:spLocks noChangeArrowheads="1"/>
              </p:cNvSpPr>
              <p:nvPr/>
            </p:nvSpPr>
            <p:spPr bwMode="auto">
              <a:xfrm>
                <a:off x="4098" y="3504"/>
                <a:ext cx="798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/>
                  <a:t>Death</a:t>
                </a:r>
              </a:p>
            </p:txBody>
          </p:sp>
          <p:sp>
            <p:nvSpPr>
              <p:cNvPr id="40975" name="Line 35"/>
              <p:cNvSpPr>
                <a:spLocks noChangeShapeType="1"/>
              </p:cNvSpPr>
              <p:nvPr/>
            </p:nvSpPr>
            <p:spPr bwMode="auto">
              <a:xfrm flipH="1">
                <a:off x="432" y="1200"/>
                <a:ext cx="0" cy="2112"/>
              </a:xfrm>
              <a:prstGeom prst="line">
                <a:avLst/>
              </a:prstGeom>
              <a:noFill/>
              <a:ln w="50800">
                <a:solidFill>
                  <a:srgbClr val="CC99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69" name="Line 36"/>
            <p:cNvSpPr>
              <a:spLocks noChangeShapeType="1"/>
            </p:cNvSpPr>
            <p:nvPr/>
          </p:nvSpPr>
          <p:spPr bwMode="auto">
            <a:xfrm>
              <a:off x="432" y="3840"/>
              <a:ext cx="4080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6" name="Slide Number Placeholder 36"/>
          <p:cNvSpPr txBox="1">
            <a:spLocks noGrp="1"/>
          </p:cNvSpPr>
          <p:nvPr/>
        </p:nvSpPr>
        <p:spPr bwMode="auto">
          <a:xfrm>
            <a:off x="6553200" y="641667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7E6E5E5-D013-4831-9988-DAD4490867B5}" type="slidenum">
              <a:rPr lang="en-US" sz="1200">
                <a:solidFill>
                  <a:srgbClr val="237743"/>
                </a:solidFill>
                <a:latin typeface="Garamond" pitchFamily="18" charset="0"/>
              </a:rPr>
              <a:pPr algn="r"/>
              <a:t>12</a:t>
            </a:fld>
            <a:endParaRPr lang="en-US" sz="1200">
              <a:solidFill>
                <a:srgbClr val="237743"/>
              </a:solidFill>
              <a:latin typeface="Garamond" pitchFamily="18" charset="0"/>
            </a:endParaRPr>
          </a:p>
        </p:txBody>
      </p:sp>
      <p:sp>
        <p:nvSpPr>
          <p:cNvPr id="40967" name="Footer Placeholder 37"/>
          <p:cNvSpPr txBox="1">
            <a:spLocks noGrp="1"/>
          </p:cNvSpPr>
          <p:nvPr/>
        </p:nvSpPr>
        <p:spPr bwMode="auto">
          <a:xfrm>
            <a:off x="914400" y="6416676"/>
            <a:ext cx="556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b="1">
              <a:solidFill>
                <a:srgbClr val="376092"/>
              </a:solidFill>
              <a:latin typeface="Garamond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676400"/>
            <a:ext cx="901314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17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66"/>
            <a:ext cx="8229600" cy="5337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Palliative care </a:t>
            </a:r>
          </a:p>
          <a:p>
            <a:pPr marL="0" indent="0">
              <a:buNone/>
            </a:pPr>
            <a:r>
              <a:rPr lang="en-US" sz="3600" dirty="0"/>
              <a:t>Advanced illness management</a:t>
            </a:r>
          </a:p>
          <a:p>
            <a:pPr marL="0" indent="0">
              <a:buNone/>
            </a:pPr>
            <a:r>
              <a:rPr lang="en-US" sz="3600" dirty="0"/>
              <a:t>Advanced care</a:t>
            </a:r>
          </a:p>
          <a:p>
            <a:pPr marL="0" indent="0">
              <a:buNone/>
            </a:pPr>
            <a:r>
              <a:rPr lang="en-US" sz="3600" dirty="0"/>
              <a:t>Supportive care</a:t>
            </a:r>
          </a:p>
          <a:p>
            <a:pPr marL="0" indent="0">
              <a:buNone/>
            </a:pPr>
            <a:r>
              <a:rPr lang="en-US" sz="3600" dirty="0"/>
              <a:t>Serious illness care</a:t>
            </a:r>
          </a:p>
          <a:p>
            <a:pPr marL="0" indent="0">
              <a:buNone/>
            </a:pPr>
            <a:r>
              <a:rPr lang="en-US" sz="3600" b="1" i="1" dirty="0"/>
              <a:t>THEY ARE ALL THE SAME THING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657600" cy="3505200"/>
          </a:xfrm>
        </p:spPr>
        <p:txBody>
          <a:bodyPr>
            <a:normAutofit fontScale="85000" lnSpcReduction="10000"/>
          </a:bodyPr>
          <a:lstStyle/>
          <a:p>
            <a:pPr marL="0" indent="1588">
              <a:buClr>
                <a:schemeClr val="tx2">
                  <a:lumMod val="75000"/>
                </a:schemeClr>
              </a:buClr>
              <a:buSzPct val="70000"/>
              <a:buFont typeface="Franklin Gothic Book" pitchFamily="34" charset="0"/>
              <a:buChar char="►"/>
            </a:pPr>
            <a:r>
              <a:rPr lang="en-US" sz="2400" dirty="0">
                <a:solidFill>
                  <a:srgbClr val="23408E"/>
                </a:solidFill>
              </a:rPr>
              <a:t>In 2016, &gt;1,800 hospital programs (78% of US hospitals) were serving over </a:t>
            </a:r>
            <a:r>
              <a:rPr lang="en-US" sz="2800" b="1" dirty="0">
                <a:solidFill>
                  <a:srgbClr val="EF8D1B"/>
                </a:solidFill>
              </a:rPr>
              <a:t>10MM</a:t>
            </a:r>
            <a:r>
              <a:rPr lang="en-US" sz="1400" dirty="0"/>
              <a:t> </a:t>
            </a:r>
            <a:r>
              <a:rPr lang="en-US" sz="2400" dirty="0">
                <a:solidFill>
                  <a:srgbClr val="23408E"/>
                </a:solidFill>
              </a:rPr>
              <a:t>patients each year.</a:t>
            </a:r>
            <a:endParaRPr lang="en-US" sz="2000" dirty="0">
              <a:solidFill>
                <a:srgbClr val="23408E"/>
              </a:solidFill>
            </a:endParaRPr>
          </a:p>
          <a:p>
            <a:pPr marL="0" indent="1588">
              <a:buNone/>
            </a:pPr>
            <a:endParaRPr lang="en-US" sz="2000" dirty="0">
              <a:solidFill>
                <a:srgbClr val="23408E"/>
              </a:solidFill>
            </a:endParaRPr>
          </a:p>
          <a:p>
            <a:pPr marL="0" indent="1588">
              <a:buClr>
                <a:schemeClr val="tx2">
                  <a:lumMod val="75000"/>
                </a:schemeClr>
              </a:buClr>
              <a:buSzPct val="70000"/>
              <a:buFont typeface="Franklin Gothic Book" pitchFamily="34" charset="0"/>
              <a:buChar char="►"/>
            </a:pPr>
            <a:r>
              <a:rPr lang="en-US" sz="2400" dirty="0">
                <a:solidFill>
                  <a:srgbClr val="23408E"/>
                </a:solidFill>
              </a:rPr>
              <a:t>Palliative care prevalence </a:t>
            </a:r>
            <a:r>
              <a:rPr lang="en-US" sz="2400" dirty="0">
                <a:solidFill>
                  <a:srgbClr val="23408E"/>
                </a:solidFill>
                <a:ea typeface="Segoe UI" pitchFamily="34" charset="0"/>
                <a:cs typeface="Arial" pitchFamily="34" charset="0"/>
              </a:rPr>
              <a:t>and # of patients served has more than </a:t>
            </a:r>
            <a:r>
              <a:rPr lang="en-US" sz="2800" b="1" dirty="0">
                <a:solidFill>
                  <a:srgbClr val="EF8D1B"/>
                </a:solidFill>
              </a:rPr>
              <a:t>tripled</a:t>
            </a:r>
            <a:r>
              <a:rPr lang="en-US" sz="1600" b="1" dirty="0">
                <a:solidFill>
                  <a:srgbClr val="23408E"/>
                </a:solidFill>
                <a:ea typeface="Segoe UI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23408E"/>
                </a:solidFill>
                <a:ea typeface="Segoe UI" pitchFamily="34" charset="0"/>
                <a:cs typeface="Arial" pitchFamily="34" charset="0"/>
              </a:rPr>
              <a:t>since 2000</a:t>
            </a:r>
            <a:r>
              <a:rPr lang="en-US" sz="2400" b="1" i="1" dirty="0">
                <a:solidFill>
                  <a:srgbClr val="23408E"/>
                </a:solidFill>
                <a:ea typeface="Segoe UI" pitchFamily="34" charset="0"/>
                <a:cs typeface="Arial" pitchFamily="34" charset="0"/>
              </a:rPr>
              <a:t>.</a:t>
            </a:r>
            <a:endParaRPr lang="en-US" sz="2000" b="1" i="1" dirty="0">
              <a:solidFill>
                <a:srgbClr val="23408E"/>
              </a:solidFill>
              <a:ea typeface="Segoe UI" pitchFamily="34" charset="0"/>
              <a:cs typeface="Arial" pitchFamily="34" charset="0"/>
            </a:endParaRPr>
          </a:p>
          <a:p>
            <a:pPr marL="0" indent="1588">
              <a:buNone/>
            </a:pPr>
            <a:endParaRPr lang="en-US" sz="2000" dirty="0">
              <a:solidFill>
                <a:srgbClr val="23408E"/>
              </a:solidFill>
            </a:endParaRPr>
          </a:p>
          <a:p>
            <a:pPr marL="0" indent="1588">
              <a:buNone/>
            </a:pPr>
            <a:endParaRPr lang="en-US" sz="2000" dirty="0">
              <a:solidFill>
                <a:srgbClr val="23408E"/>
              </a:solidFill>
            </a:endParaRPr>
          </a:p>
          <a:p>
            <a:pPr marL="0" indent="1588">
              <a:buNone/>
            </a:pPr>
            <a:endParaRPr lang="en-US" sz="2000" dirty="0">
              <a:solidFill>
                <a:srgbClr val="23408E"/>
              </a:solidFill>
            </a:endParaRPr>
          </a:p>
          <a:p>
            <a:pPr marL="0" indent="1588"/>
            <a:endParaRPr lang="en-US" sz="1400" dirty="0"/>
          </a:p>
          <a:p>
            <a:pPr marL="0" indent="1588"/>
            <a:endParaRPr lang="en-US" sz="1400" dirty="0"/>
          </a:p>
          <a:p>
            <a:pPr marL="0" indent="1588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558ED5"/>
                </a:solidFill>
                <a:latin typeface="+mn-lt"/>
              </a:rPr>
              <a:t>U.S. Hospital Palliative Care Growth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410200"/>
            <a:ext cx="86639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  <a:buSzPct val="50000"/>
              <a:buFont typeface="Franklin Gothic Book" pitchFamily="34" charset="0"/>
              <a:buChar char="►"/>
            </a:pPr>
            <a:r>
              <a:rPr lang="en-US" sz="2800" b="1" dirty="0">
                <a:solidFill>
                  <a:srgbClr val="EF8D1B"/>
                </a:solidFill>
              </a:rPr>
              <a:t>100%</a:t>
            </a:r>
            <a:r>
              <a:rPr lang="en-US" sz="2800" b="1" dirty="0">
                <a:solidFill>
                  <a:srgbClr val="23408E"/>
                </a:solidFill>
              </a:rPr>
              <a:t> </a:t>
            </a:r>
            <a:r>
              <a:rPr lang="en-US" sz="2400" dirty="0">
                <a:solidFill>
                  <a:srgbClr val="23408E"/>
                </a:solidFill>
              </a:rPr>
              <a:t>of the U.S. News 2015 – 2016 Honor Roll Hospitals and Children’s Hospitals Have a Palliative Care Team.</a:t>
            </a:r>
            <a:endParaRPr lang="en-US" sz="2000" dirty="0">
              <a:solidFill>
                <a:srgbClr val="23408E"/>
              </a:solidFill>
            </a:endParaRPr>
          </a:p>
          <a:p>
            <a:endParaRPr lang="en-US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3105"/>
          <a:stretch>
            <a:fillRect/>
          </a:stretch>
        </p:blipFill>
        <p:spPr bwMode="auto">
          <a:xfrm>
            <a:off x="4005289" y="1295400"/>
            <a:ext cx="512119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4191000"/>
            <a:ext cx="482600" cy="22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762000"/>
            <a:ext cx="51054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9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America’s Care of Serious Illness: A state-by-state report card on access to palliative care in our nation’s hospitals (2019)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4" y="1690689"/>
            <a:ext cx="7236751" cy="4848444"/>
          </a:xfrm>
        </p:spPr>
      </p:pic>
    </p:spTree>
    <p:extLst>
      <p:ext uri="{BB962C8B-B14F-4D97-AF65-F5344CB8AC3E}">
        <p14:creationId xmlns:p14="http://schemas.microsoft.com/office/powerpoint/2010/main" val="26209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pc g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311" y="123067"/>
            <a:ext cx="6791566" cy="67242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20894" y="5049285"/>
            <a:ext cx="3200400" cy="1524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3429000" y="2133600"/>
            <a:ext cx="2590799" cy="2654643"/>
          </a:xfrm>
          <a:prstGeom prst="actionButtonHelp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Mapping Community Palliative Care </a:t>
            </a:r>
            <a:br>
              <a:rPr lang="en-US" i="1" dirty="0"/>
            </a:br>
            <a:r>
              <a:rPr lang="en-US" sz="2800" dirty="0"/>
              <a:t>Findings to Date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790706"/>
            <a:ext cx="4305300" cy="50672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994 community programs participated, reporting services in 3,696 sites:</a:t>
            </a:r>
          </a:p>
          <a:p>
            <a:pPr lvl="1"/>
            <a:r>
              <a:rPr lang="en-US" dirty="0"/>
              <a:t>2,398 in LTC facilities</a:t>
            </a:r>
          </a:p>
          <a:p>
            <a:pPr lvl="1"/>
            <a:r>
              <a:rPr lang="en-US" dirty="0"/>
              <a:t>645 in office practices or clinics</a:t>
            </a:r>
          </a:p>
          <a:p>
            <a:pPr lvl="1"/>
            <a:r>
              <a:rPr lang="en-US" dirty="0"/>
              <a:t>653 in-home, reaching 1,627 (52%) of U.S. counties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511" y="2050449"/>
            <a:ext cx="4169833" cy="3323167"/>
          </a:xfrm>
          <a:prstGeom prst="rect">
            <a:avLst/>
          </a:prstGeom>
          <a:ln>
            <a:solidFill>
              <a:srgbClr val="157ACF"/>
            </a:solidFill>
          </a:ln>
        </p:spPr>
      </p:pic>
    </p:spTree>
    <p:extLst>
      <p:ext uri="{BB962C8B-B14F-4D97-AF65-F5344CB8AC3E}">
        <p14:creationId xmlns:p14="http://schemas.microsoft.com/office/powerpoint/2010/main" val="170939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Hospice organizations administer &gt;33% of participating community palliative care programs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18</a:t>
            </a:fld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092037657"/>
                  </p:ext>
                </p:extLst>
              </p:nvPr>
            </p:nvGraphicFramePr>
            <p:xfrm>
              <a:off x="715770" y="1652665"/>
              <a:ext cx="7808535" cy="43780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hart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770" y="1652665"/>
                <a:ext cx="7808535" cy="43780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42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Community Palliative Care Programs Administered by a Hospice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3126977"/>
              </p:ext>
            </p:extLst>
          </p:nvPr>
        </p:nvGraphicFramePr>
        <p:xfrm>
          <a:off x="457200" y="1600200"/>
          <a:ext cx="46482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105400" y="1600199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339 programs </a:t>
            </a:r>
            <a:r>
              <a:rPr lang="en-US" dirty="0"/>
              <a:t>administered by a hospice organization identified </a:t>
            </a:r>
            <a:r>
              <a:rPr lang="en-US" b="1" dirty="0"/>
              <a:t>2,385 service sites</a:t>
            </a:r>
            <a:r>
              <a:rPr lang="en-US" dirty="0"/>
              <a:t> through the </a:t>
            </a:r>
            <a:r>
              <a:rPr lang="en-US" i="1" dirty="0"/>
              <a:t>Mapping Community Palliative Care </a:t>
            </a:r>
            <a:r>
              <a:rPr lang="en-US" dirty="0"/>
              <a:t>survey (to date)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3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609600" y="2209801"/>
            <a:ext cx="7772400" cy="1470025"/>
          </a:xfrm>
        </p:spPr>
        <p:txBody>
          <a:bodyPr/>
          <a:lstStyle/>
          <a:p>
            <a:r>
              <a:rPr lang="en-US" dirty="0">
                <a:ea typeface="ＭＳ Ｐゴシック" charset="-128"/>
              </a:rPr>
              <a:t>No Disclosures</a:t>
            </a:r>
          </a:p>
        </p:txBody>
      </p:sp>
    </p:spTree>
    <p:extLst>
      <p:ext uri="{BB962C8B-B14F-4D97-AF65-F5344CB8AC3E}">
        <p14:creationId xmlns:p14="http://schemas.microsoft.com/office/powerpoint/2010/main" val="3337074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04800" y="274639"/>
            <a:ext cx="8610600" cy="1143000"/>
          </a:xfrm>
        </p:spPr>
        <p:txBody>
          <a:bodyPr/>
          <a:lstStyle/>
          <a:p>
            <a:r>
              <a:rPr lang="en-US" dirty="0">
                <a:solidFill>
                  <a:srgbClr val="157ACF"/>
                </a:solidFill>
                <a:ea typeface="ＭＳ Ｐゴシック" charset="-128"/>
              </a:rPr>
              <a:t>Palliative Care Improves Value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b="1" dirty="0">
                <a:ea typeface="ＭＳ Ｐゴシック" charset="-128"/>
              </a:rPr>
              <a:t>Quality improves</a:t>
            </a:r>
          </a:p>
          <a:p>
            <a:pPr lvl="1"/>
            <a:r>
              <a:rPr lang="en-US" sz="2800" dirty="0">
                <a:ea typeface="ＭＳ Ｐゴシック" charset="-128"/>
              </a:rPr>
              <a:t>Symptoms</a:t>
            </a:r>
          </a:p>
          <a:p>
            <a:pPr lvl="1"/>
            <a:r>
              <a:rPr lang="en-US" sz="2800" dirty="0">
                <a:ea typeface="ＭＳ Ｐゴシック" charset="-128"/>
              </a:rPr>
              <a:t>Quality of life</a:t>
            </a:r>
          </a:p>
          <a:p>
            <a:pPr lvl="1"/>
            <a:r>
              <a:rPr lang="en-US" sz="2800" dirty="0">
                <a:ea typeface="ＭＳ Ｐゴシック" charset="-128"/>
              </a:rPr>
              <a:t>Length of life</a:t>
            </a:r>
          </a:p>
          <a:p>
            <a:pPr lvl="1"/>
            <a:r>
              <a:rPr lang="en-US" sz="2800" dirty="0">
                <a:ea typeface="ＭＳ Ｐゴシック" charset="-128"/>
              </a:rPr>
              <a:t>Family satisfaction</a:t>
            </a:r>
          </a:p>
          <a:p>
            <a:pPr lvl="1"/>
            <a:r>
              <a:rPr lang="en-US" sz="2800" dirty="0">
                <a:ea typeface="ＭＳ Ｐゴシック" charset="-128"/>
              </a:rPr>
              <a:t>Family bereavement outcomes</a:t>
            </a:r>
          </a:p>
          <a:p>
            <a:pPr lvl="1"/>
            <a:r>
              <a:rPr lang="en-US" sz="2800" dirty="0">
                <a:ea typeface="ＭＳ Ｐゴシック" charset="-128"/>
              </a:rPr>
              <a:t>MD satisfaction</a:t>
            </a:r>
          </a:p>
        </p:txBody>
      </p:sp>
      <p:sp>
        <p:nvSpPr>
          <p:cNvPr id="43011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038600" cy="4525963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b="1" dirty="0">
                <a:ea typeface="ＭＳ Ｐゴシック" charset="-128"/>
              </a:rPr>
              <a:t>Costs reduced</a:t>
            </a:r>
          </a:p>
          <a:p>
            <a:pPr lvl="1"/>
            <a:r>
              <a:rPr lang="en-US" sz="2800" dirty="0">
                <a:ea typeface="ＭＳ Ｐゴシック" charset="-128"/>
              </a:rPr>
              <a:t>Hospital cost/day </a:t>
            </a:r>
          </a:p>
          <a:p>
            <a:pPr lvl="1"/>
            <a:r>
              <a:rPr lang="en-US" sz="2800" dirty="0">
                <a:ea typeface="ＭＳ Ｐゴシック" charset="-128"/>
              </a:rPr>
              <a:t>Use of hospital, ICU, ED </a:t>
            </a:r>
          </a:p>
          <a:p>
            <a:pPr lvl="1"/>
            <a:r>
              <a:rPr lang="en-US" sz="2800" dirty="0">
                <a:ea typeface="ＭＳ Ｐゴシック" charset="-128"/>
              </a:rPr>
              <a:t>30 day readmissions </a:t>
            </a:r>
          </a:p>
          <a:p>
            <a:pPr lvl="1"/>
            <a:r>
              <a:rPr lang="en-US" sz="2800" dirty="0">
                <a:ea typeface="ＭＳ Ｐゴシック" charset="-128"/>
              </a:rPr>
              <a:t>Hospitality mortality </a:t>
            </a:r>
          </a:p>
          <a:p>
            <a:pPr lvl="1"/>
            <a:r>
              <a:rPr lang="en-US" sz="2800" dirty="0">
                <a:ea typeface="ＭＳ Ｐゴシック" charset="-128"/>
              </a:rPr>
              <a:t>Labs, imaging, pharmaceuticals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1556217"/>
              </p:ext>
            </p:extLst>
          </p:nvPr>
        </p:nvGraphicFramePr>
        <p:xfrm>
          <a:off x="3429000" y="4267200"/>
          <a:ext cx="16764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4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  <p:bldP spid="43011" grpId="0" build="p"/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1"/>
            <a:ext cx="8229600" cy="1417639"/>
          </a:xfrm>
        </p:spPr>
        <p:txBody>
          <a:bodyPr anchor="t"/>
          <a:lstStyle/>
          <a:p>
            <a:pPr eaLnBrk="1" hangingPunct="1"/>
            <a:r>
              <a:rPr lang="en-US" sz="3600" dirty="0">
                <a:solidFill>
                  <a:srgbClr val="157ACF"/>
                </a:solidFill>
                <a:ea typeface="ＭＳ Ｐゴシック" pitchFamily="34" charset="-128"/>
              </a:rPr>
              <a:t>Palliative Care in Office Setting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Randomized trial simultaneous standard cancer care with palliative care co-management from diagnosis versus control group receiving standard cancer care only:</a:t>
            </a:r>
          </a:p>
          <a:p>
            <a:pPr marL="669925" lvl="1" indent="-325438" eaLnBrk="1" hangingPunct="1">
              <a:lnSpc>
                <a:spcPct val="80000"/>
              </a:lnSpc>
            </a:pPr>
            <a:endParaRPr lang="en-US" sz="2000" b="1">
              <a:latin typeface="Calibri" pitchFamily="34" charset="0"/>
              <a:ea typeface="ＭＳ Ｐゴシック" pitchFamily="34" charset="-128"/>
            </a:endParaRPr>
          </a:p>
          <a:p>
            <a:pPr marL="669925" lvl="1" indent="-325438" eaLnBrk="1" hangingPunct="1">
              <a:lnSpc>
                <a:spcPct val="80000"/>
              </a:lnSpc>
            </a:pPr>
            <a:r>
              <a:rPr lang="en-US" b="1">
                <a:latin typeface="Calibri" pitchFamily="34" charset="0"/>
                <a:ea typeface="ＭＳ Ｐゴシック" pitchFamily="34" charset="-128"/>
              </a:rPr>
              <a:t>Improved quality of life</a:t>
            </a:r>
            <a:r>
              <a:rPr lang="en-US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en-US" b="1">
                <a:latin typeface="Calibri" pitchFamily="34" charset="0"/>
                <a:ea typeface="ＭＳ Ｐゴシック" pitchFamily="34" charset="-128"/>
              </a:rPr>
              <a:t>Reduced major depression</a:t>
            </a:r>
            <a:r>
              <a:rPr lang="en-US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en-US" b="1">
                <a:latin typeface="Calibri" pitchFamily="34" charset="0"/>
                <a:ea typeface="ＭＳ Ｐゴシック" pitchFamily="34" charset="-128"/>
              </a:rPr>
              <a:t>Reduced </a:t>
            </a:r>
            <a:r>
              <a:rPr lang="en-US" altLang="en-US" b="1">
                <a:latin typeface="Calibri" pitchFamily="34" charset="0"/>
                <a:ea typeface="ＭＳ Ｐゴシック" pitchFamily="34" charset="-128"/>
              </a:rPr>
              <a:t>‘</a:t>
            </a:r>
            <a:r>
              <a:rPr lang="en-US" b="1">
                <a:latin typeface="Calibri" pitchFamily="34" charset="0"/>
                <a:ea typeface="ＭＳ Ｐゴシック" pitchFamily="34" charset="-128"/>
              </a:rPr>
              <a:t>aggressiveness</a:t>
            </a:r>
            <a:r>
              <a:rPr lang="en-US" altLang="en-US" b="1"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US" altLang="ja-JP">
                <a:latin typeface="Calibri" pitchFamily="34" charset="0"/>
                <a:ea typeface="ＭＳ Ｐゴシック" pitchFamily="34" charset="-128"/>
              </a:rPr>
              <a:t> (less chemo &lt; 14d before death, more likely to get hospice, less likely to be hospitalized in last month)</a:t>
            </a:r>
          </a:p>
          <a:p>
            <a:pPr marL="669925" lvl="1" indent="-325438" eaLnBrk="1" hangingPunct="1">
              <a:lnSpc>
                <a:spcPct val="80000"/>
              </a:lnSpc>
            </a:pPr>
            <a:r>
              <a:rPr lang="en-US" sz="3600" b="1" i="1">
                <a:solidFill>
                  <a:srgbClr val="FF0066"/>
                </a:solidFill>
                <a:latin typeface="Calibri" pitchFamily="34" charset="0"/>
                <a:ea typeface="ＭＳ Ｐゴシック" pitchFamily="34" charset="-128"/>
              </a:rPr>
              <a:t>Improved survival</a:t>
            </a:r>
            <a:r>
              <a:rPr lang="en-US">
                <a:latin typeface="Calibri" pitchFamily="34" charset="0"/>
                <a:ea typeface="ＭＳ Ｐゴシック" pitchFamily="34" charset="-128"/>
              </a:rPr>
              <a:t>  (11.6 mos. vs 8.9 mos., p&lt;0.02)</a:t>
            </a:r>
          </a:p>
          <a:p>
            <a:pPr algn="r" eaLnBrk="1" hangingPunct="1">
              <a:lnSpc>
                <a:spcPct val="80000"/>
              </a:lnSpc>
            </a:pPr>
            <a:endParaRPr lang="en-US" sz="1200" i="1">
              <a:ea typeface="ＭＳ Ｐゴシック" pitchFamily="34" charset="-128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1200" i="1">
                <a:ea typeface="ＭＳ Ｐゴシック" pitchFamily="34" charset="-128"/>
              </a:rPr>
              <a:t>	Temel et al. Early palliative care for patients with non-small-cell lung cancer NEJM2010;363:733-42.</a:t>
            </a:r>
          </a:p>
        </p:txBody>
      </p:sp>
    </p:spTree>
    <p:extLst>
      <p:ext uri="{BB962C8B-B14F-4D97-AF65-F5344CB8AC3E}">
        <p14:creationId xmlns:p14="http://schemas.microsoft.com/office/powerpoint/2010/main" val="3350915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1143000"/>
          </a:xfrm>
        </p:spPr>
        <p:txBody>
          <a:bodyPr lIns="228600" rIns="228600">
            <a:normAutofit fontScale="90000"/>
          </a:bodyPr>
          <a:lstStyle/>
          <a:p>
            <a:pPr>
              <a:buFont typeface="Verdana" pitchFamily="34" charset="0"/>
              <a:buNone/>
            </a:pPr>
            <a:r>
              <a:rPr lang="en-US" sz="4000" dirty="0">
                <a:solidFill>
                  <a:srgbClr val="157ACF"/>
                </a:solidFill>
                <a:ea typeface="ＭＳ Ｐゴシック" pitchFamily="34" charset="-128"/>
                <a:sym typeface="Arial" pitchFamily="34" charset="0"/>
              </a:rPr>
              <a:t>Palliative Care at Home                  </a:t>
            </a:r>
            <a:r>
              <a:rPr lang="en-US" sz="1800" dirty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Improves Quality, Markedly Reduces Cost</a:t>
            </a:r>
            <a:br>
              <a:rPr lang="en-US" sz="2200" dirty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</a:br>
            <a:r>
              <a:rPr lang="en-US" sz="1100" dirty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RCT of</a:t>
            </a:r>
            <a:r>
              <a:rPr lang="en-US" sz="1800" dirty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Service Use Among Heart Failure, Chronic Obstructive Pulmonary Disease, or Cancer Patients While Enrolled in a Home Palliative Care Intervention or Receiving Usual Home Care, 1999–2000</a:t>
            </a:r>
          </a:p>
        </p:txBody>
      </p:sp>
      <p:graphicFrame>
        <p:nvGraphicFramePr>
          <p:cNvPr id="45058" name="Object 3"/>
          <p:cNvGraphicFramePr>
            <a:graphicFrameLocks noGrp="1" noChangeAspect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612903642"/>
              </p:ext>
            </p:extLst>
          </p:nvPr>
        </p:nvGraphicFramePr>
        <p:xfrm>
          <a:off x="762000" y="1752600"/>
          <a:ext cx="7259580" cy="384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Chart" r:id="rId4" imgW="8749440" imgH="4626000" progId="MSGraph.Chart.8">
                  <p:embed followColorScheme="full"/>
                </p:oleObj>
              </mc:Choice>
              <mc:Fallback>
                <p:oleObj name="Chart" r:id="rId4" imgW="8749440" imgH="4626000" progId="MSGraph.Chart.8">
                  <p:embed followColorScheme="full"/>
                  <p:pic>
                    <p:nvPicPr>
                      <p:cNvPr id="0" name="Picture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7259580" cy="3840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7" name="Text Box 4"/>
          <p:cNvSpPr txBox="1">
            <a:spLocks noChangeArrowheads="1"/>
          </p:cNvSpPr>
          <p:nvPr/>
        </p:nvSpPr>
        <p:spPr bwMode="auto">
          <a:xfrm>
            <a:off x="4267200" y="5791202"/>
            <a:ext cx="449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SzPct val="100000"/>
              <a:buFont typeface="Verdana" pitchFamily="34" charset="0"/>
              <a:buNone/>
              <a:defRPr/>
            </a:pPr>
            <a:r>
              <a:rPr lang="en-US" sz="1200" i="1" dirty="0">
                <a:latin typeface="+mn-lt"/>
                <a:ea typeface="ＭＳ Ｐゴシック" charset="0"/>
                <a:cs typeface="ＭＳ Ｐゴシック" charset="0"/>
                <a:sym typeface="Arial" charset="0"/>
              </a:rPr>
              <a:t>KP Study </a:t>
            </a:r>
            <a:r>
              <a:rPr lang="en-US" sz="1200" i="1" dirty="0" err="1">
                <a:latin typeface="+mn-lt"/>
                <a:ea typeface="ＭＳ Ｐゴシック" charset="0"/>
                <a:cs typeface="ＭＳ Ｐゴシック" charset="0"/>
                <a:sym typeface="Arial" charset="0"/>
              </a:rPr>
              <a:t>Brumley</a:t>
            </a:r>
            <a:r>
              <a:rPr lang="en-US" sz="1200" i="1" dirty="0">
                <a:latin typeface="+mn-lt"/>
                <a:ea typeface="ＭＳ Ｐゴシック" charset="0"/>
                <a:cs typeface="ＭＳ Ｐゴシック" charset="0"/>
                <a:sym typeface="Arial" charset="0"/>
              </a:rPr>
              <a:t>, R.D. et al. JAGS 2007</a:t>
            </a:r>
          </a:p>
        </p:txBody>
      </p:sp>
    </p:spTree>
    <p:extLst>
      <p:ext uri="{BB962C8B-B14F-4D97-AF65-F5344CB8AC3E}">
        <p14:creationId xmlns:p14="http://schemas.microsoft.com/office/powerpoint/2010/main" val="4247489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57ACF"/>
                </a:solidFill>
              </a:rPr>
              <a:t>46 High Quality Studies </a:t>
            </a:r>
            <a:r>
              <a:rPr lang="en-US" sz="2400" dirty="0">
                <a:solidFill>
                  <a:srgbClr val="157ACF"/>
                </a:solidFill>
              </a:rPr>
              <a:t>2002-11</a:t>
            </a:r>
            <a:r>
              <a:rPr lang="en-US" dirty="0">
                <a:solidFill>
                  <a:srgbClr val="157ACF"/>
                </a:solidFill>
              </a:rPr>
              <a:t> </a:t>
            </a:r>
            <a:r>
              <a:rPr lang="en-US" sz="2800" dirty="0">
                <a:solidFill>
                  <a:srgbClr val="157ACF"/>
                </a:solidFill>
              </a:rPr>
              <a:t>Palliat Med 2014;28:130-50.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31615" r="-31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2284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should Health Systems Care About Palliative Care?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100" y="1765300"/>
            <a:ext cx="8394700" cy="440690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eriod"/>
            </a:pPr>
            <a:r>
              <a:rPr lang="en-US" sz="3600" dirty="0">
                <a:latin typeface="Arial" charset="0"/>
              </a:rPr>
              <a:t>Concentration of risk and spending in the subset of patients with serious illness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Arial" charset="0"/>
              </a:rPr>
              <a:t>Evidence that palliative care improves value (improved quality and reduced cost) for this subset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Arial" charset="0"/>
              </a:rPr>
              <a:t>Few strategies </a:t>
            </a:r>
            <a:r>
              <a:rPr lang="en-US" sz="3600" u="sng" dirty="0">
                <a:latin typeface="Arial" charset="0"/>
              </a:rPr>
              <a:t>simultaneously</a:t>
            </a:r>
            <a:r>
              <a:rPr lang="en-US" sz="3600" dirty="0">
                <a:latin typeface="Arial" charset="0"/>
              </a:rPr>
              <a:t> improve quality and reduce spending</a:t>
            </a:r>
          </a:p>
        </p:txBody>
      </p:sp>
    </p:spTree>
    <p:extLst>
      <p:ext uri="{BB962C8B-B14F-4D97-AF65-F5344CB8AC3E}">
        <p14:creationId xmlns:p14="http://schemas.microsoft.com/office/powerpoint/2010/main" val="377572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Impact of Palliative Care on Core Quality Metrics Clearly Demonstrated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Measures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/>
              <a:t>Readmissions</a:t>
            </a:r>
          </a:p>
          <a:p>
            <a:pPr>
              <a:buFont typeface="Arial"/>
              <a:buChar char="•"/>
            </a:pPr>
            <a:r>
              <a:rPr lang="en-US" sz="2800" dirty="0"/>
              <a:t>Hospital mortality</a:t>
            </a:r>
          </a:p>
          <a:p>
            <a:pPr>
              <a:buFont typeface="Arial"/>
              <a:buChar char="•"/>
            </a:pPr>
            <a:r>
              <a:rPr lang="en-US" sz="2800" dirty="0"/>
              <a:t>Communication</a:t>
            </a:r>
          </a:p>
          <a:p>
            <a:pPr>
              <a:buFont typeface="Arial"/>
              <a:buChar char="•"/>
            </a:pPr>
            <a:r>
              <a:rPr lang="en-US" sz="2800" dirty="0"/>
              <a:t>Pain communication</a:t>
            </a:r>
          </a:p>
          <a:p>
            <a:pPr>
              <a:buFont typeface="Arial"/>
              <a:buChar char="•"/>
            </a:pPr>
            <a:r>
              <a:rPr lang="en-US" sz="2800" dirty="0"/>
              <a:t>Likelihood to recommend</a:t>
            </a:r>
          </a:p>
          <a:p>
            <a:pPr>
              <a:buFont typeface="Arial"/>
              <a:buChar char="•"/>
            </a:pPr>
            <a:r>
              <a:rPr lang="en-US" sz="2800" dirty="0"/>
              <a:t>HCAHPS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Quality Reporting Entities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/>
              <a:t>CMS Hospital Stars</a:t>
            </a:r>
          </a:p>
          <a:p>
            <a:pPr>
              <a:buFont typeface="Arial"/>
              <a:buChar char="•"/>
            </a:pPr>
            <a:r>
              <a:rPr lang="en-US" sz="2800" dirty="0"/>
              <a:t>USNWR Best Hospitals</a:t>
            </a:r>
          </a:p>
          <a:p>
            <a:pPr>
              <a:buFont typeface="Arial"/>
              <a:buChar char="•"/>
            </a:pPr>
            <a:r>
              <a:rPr lang="en-US" sz="2800" dirty="0"/>
              <a:t>Watson Health 100 Top Hospitals</a:t>
            </a:r>
          </a:p>
          <a:p>
            <a:pPr>
              <a:buFont typeface="Arial"/>
              <a:buChar char="•"/>
            </a:pPr>
            <a:r>
              <a:rPr lang="en-US" sz="2800" dirty="0"/>
              <a:t>Leapfrog Hospital Safety Grades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660FFE1-7D96-B14D-B7DB-BC419DE76562}"/>
              </a:ext>
            </a:extLst>
          </p:cNvPr>
          <p:cNvSpPr/>
          <p:nvPr/>
        </p:nvSpPr>
        <p:spPr>
          <a:xfrm>
            <a:off x="3200400" y="2362200"/>
            <a:ext cx="2286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72367A5-8B4C-A04D-B2E9-28FCA4E1980F}"/>
              </a:ext>
            </a:extLst>
          </p:cNvPr>
          <p:cNvSpPr/>
          <p:nvPr/>
        </p:nvSpPr>
        <p:spPr>
          <a:xfrm>
            <a:off x="3657600" y="2895600"/>
            <a:ext cx="2286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43C878FE-5A5D-2A43-8C01-A798BF10B55B}"/>
              </a:ext>
            </a:extLst>
          </p:cNvPr>
          <p:cNvSpPr/>
          <p:nvPr/>
        </p:nvSpPr>
        <p:spPr>
          <a:xfrm>
            <a:off x="3420438" y="3414714"/>
            <a:ext cx="228600" cy="26352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35FADA66-9056-1D40-A4F8-882B1D6427F5}"/>
              </a:ext>
            </a:extLst>
          </p:cNvPr>
          <p:cNvSpPr/>
          <p:nvPr/>
        </p:nvSpPr>
        <p:spPr>
          <a:xfrm>
            <a:off x="4101593" y="3942557"/>
            <a:ext cx="228600" cy="26352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D692FE34-3CD7-1643-8440-9445E5CEBF33}"/>
              </a:ext>
            </a:extLst>
          </p:cNvPr>
          <p:cNvSpPr/>
          <p:nvPr/>
        </p:nvSpPr>
        <p:spPr>
          <a:xfrm>
            <a:off x="2819400" y="4953000"/>
            <a:ext cx="228600" cy="26352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1B3BFAE6-461E-504C-B152-5CE3B457673E}"/>
              </a:ext>
            </a:extLst>
          </p:cNvPr>
          <p:cNvSpPr/>
          <p:nvPr/>
        </p:nvSpPr>
        <p:spPr>
          <a:xfrm>
            <a:off x="2477294" y="5562600"/>
            <a:ext cx="228600" cy="26352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00575760"/>
              </p:ext>
            </p:extLst>
          </p:nvPr>
        </p:nvGraphicFramePr>
        <p:xfrm>
          <a:off x="38481" y="945137"/>
          <a:ext cx="9144000" cy="522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164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2514600"/>
            <a:ext cx="8229600" cy="2011362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1840460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207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57ACF"/>
                </a:solidFill>
              </a:rPr>
              <a:t>Top 6 Characteristics of </a:t>
            </a:r>
            <a:r>
              <a:rPr lang="en-US" i="1" dirty="0">
                <a:solidFill>
                  <a:srgbClr val="157ACF"/>
                </a:solidFill>
              </a:rPr>
              <a:t>Effective</a:t>
            </a:r>
            <a:r>
              <a:rPr lang="en-US" dirty="0">
                <a:solidFill>
                  <a:srgbClr val="157ACF"/>
                </a:solidFill>
              </a:rPr>
              <a:t> Palliative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803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Adequately staffed and educated teams </a:t>
            </a:r>
            <a:r>
              <a:rPr lang="en-US" i="1" dirty="0"/>
              <a:t>in the relevant settings</a:t>
            </a:r>
          </a:p>
          <a:p>
            <a:pPr marL="0" indent="0">
              <a:buNone/>
            </a:pPr>
            <a:r>
              <a:rPr lang="en-US" dirty="0"/>
              <a:t>Screen, then target the highest risk people</a:t>
            </a:r>
          </a:p>
          <a:p>
            <a:pPr marL="0" indent="0">
              <a:buNone/>
            </a:pPr>
            <a:r>
              <a:rPr lang="en-US" b="1" dirty="0"/>
              <a:t>Ask people what matters most to them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Support family and other caregivers</a:t>
            </a:r>
          </a:p>
          <a:p>
            <a:pPr marL="0" indent="0">
              <a:buNone/>
            </a:pPr>
            <a:r>
              <a:rPr lang="en-US" dirty="0"/>
              <a:t>Expert pain/symptom management</a:t>
            </a:r>
          </a:p>
          <a:p>
            <a:pPr marL="0" indent="0">
              <a:buNone/>
            </a:pPr>
            <a:r>
              <a:rPr lang="en-US" dirty="0"/>
              <a:t>24/7 access, all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6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2011363"/>
          </a:xfrm>
        </p:spPr>
        <p:txBody>
          <a:bodyPr/>
          <a:lstStyle/>
          <a:p>
            <a:br>
              <a:rPr lang="en-US" sz="4000" dirty="0">
                <a:solidFill>
                  <a:srgbClr val="0E58C4"/>
                </a:solidFill>
                <a:ea typeface="ＭＳ Ｐゴシック" charset="-128"/>
              </a:rPr>
            </a:br>
            <a:r>
              <a:rPr lang="en-US" sz="6000" dirty="0">
                <a:solidFill>
                  <a:srgbClr val="157ACF"/>
                </a:solidFill>
                <a:ea typeface="ＭＳ Ｐゴシック" charset="-128"/>
              </a:rPr>
              <a:t>Goal Setting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/>
          <a:lstStyle/>
          <a:p>
            <a:r>
              <a:rPr lang="en-US" sz="4000" dirty="0">
                <a:ea typeface="ＭＳ Ｐゴシック" charset="-128"/>
              </a:rPr>
              <a:t>Ask the person and family, </a:t>
            </a:r>
            <a:r>
              <a:rPr lang="en-US" altLang="en-US" sz="4000" dirty="0">
                <a:ea typeface="ＭＳ Ｐゴシック" charset="-128"/>
              </a:rPr>
              <a:t>“</a:t>
            </a:r>
            <a:r>
              <a:rPr lang="en-US" sz="4000" dirty="0">
                <a:ea typeface="ＭＳ Ｐゴシック" charset="-128"/>
              </a:rPr>
              <a:t>What is most important to you?</a:t>
            </a:r>
            <a:r>
              <a:rPr lang="en-US" altLang="en-US" sz="4000" dirty="0">
                <a:ea typeface="ＭＳ Ｐゴシック" charset="-128"/>
              </a:rPr>
              <a:t>”</a:t>
            </a:r>
            <a:endParaRPr lang="en-US" altLang="ja-JP" sz="4000" dirty="0">
              <a:ea typeface="ＭＳ Ｐゴシック" charset="-128"/>
            </a:endParaRPr>
          </a:p>
          <a:p>
            <a:pPr marL="0" indent="0">
              <a:buNone/>
            </a:pP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57ACF"/>
                </a:solidFill>
                <a:ea typeface="ＭＳ Ｐゴシック" charset="-128"/>
              </a:rPr>
              <a:t>Objectives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a typeface="ＭＳ Ｐゴシック" charset="-128"/>
            </a:endParaRPr>
          </a:p>
          <a:p>
            <a:pPr marL="0" indent="0">
              <a:buNone/>
            </a:pPr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9BFE45-463D-1E44-9A3F-C0DCA3D66AFF}"/>
              </a:ext>
            </a:extLst>
          </p:cNvPr>
          <p:cNvSpPr/>
          <p:nvPr/>
        </p:nvSpPr>
        <p:spPr>
          <a:xfrm>
            <a:off x="609600" y="1557391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 Articulate the 2 primary differences between eligibility for palliative care and hospice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 Operationalize the link between integration of palliative care and improved performance on key CMS hospital star and USNWR quality rankings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 Identify the 6 predictors of a high value system-wide palliative care strategy</a:t>
            </a:r>
            <a:endParaRPr lang="en-US" sz="3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13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57ACF"/>
                </a:solidFill>
                <a:ea typeface="ＭＳ Ｐゴシック" charset="-128"/>
              </a:rPr>
              <a:t>What is most important?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96200" cy="49530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</a:rPr>
              <a:t>Survey of Senior Center and Assisted Living  subjects, n=357, dementia excluded, no data on function.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-128"/>
              </a:rPr>
              <a:t>Asked to rank order </a:t>
            </a:r>
            <a:r>
              <a:rPr lang="en-US" sz="2800" i="1" dirty="0">
                <a:ea typeface="ＭＳ Ｐゴシック" charset="-128"/>
              </a:rPr>
              <a:t>what</a:t>
            </a:r>
            <a:r>
              <a:rPr lang="en-US" altLang="en-US" sz="2800" i="1" dirty="0">
                <a:ea typeface="ＭＳ Ｐゴシック" charset="-128"/>
              </a:rPr>
              <a:t>’</a:t>
            </a:r>
            <a:r>
              <a:rPr lang="en-US" sz="2800" i="1" dirty="0">
                <a:ea typeface="ＭＳ Ｐゴシック" charset="-128"/>
              </a:rPr>
              <a:t>s most important:</a:t>
            </a:r>
            <a:endParaRPr lang="en-US" sz="2000" i="1" dirty="0">
              <a:ea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3600" b="1" dirty="0">
                <a:ea typeface="ＭＳ Ｐゴシック" charset="-128"/>
              </a:rPr>
              <a:t>1</a:t>
            </a:r>
            <a:r>
              <a:rPr lang="en-US" sz="3600" b="1" baseline="30000" dirty="0">
                <a:ea typeface="ＭＳ Ｐゴシック" charset="-128"/>
              </a:rPr>
              <a:t>st</a:t>
            </a:r>
            <a:r>
              <a:rPr lang="en-US" sz="3600" b="1" dirty="0">
                <a:ea typeface="ＭＳ Ｐゴシック" charset="-128"/>
              </a:rPr>
              <a:t> Independence </a:t>
            </a:r>
            <a:r>
              <a:rPr lang="en-US" sz="3600" dirty="0">
                <a:ea typeface="ＭＳ Ｐゴシック" charset="-128"/>
              </a:rPr>
              <a:t>(76% rank it most important) </a:t>
            </a:r>
          </a:p>
          <a:p>
            <a:pPr marL="0" indent="0">
              <a:buFontTx/>
              <a:buNone/>
            </a:pPr>
            <a:r>
              <a:rPr lang="en-US" sz="3600" dirty="0">
                <a:ea typeface="ＭＳ Ｐゴシック" charset="-128"/>
              </a:rPr>
              <a:t>2</a:t>
            </a:r>
            <a:r>
              <a:rPr lang="en-US" sz="3600" baseline="30000" dirty="0">
                <a:ea typeface="ＭＳ Ｐゴシック" charset="-128"/>
              </a:rPr>
              <a:t>nd</a:t>
            </a:r>
            <a:r>
              <a:rPr lang="en-US" sz="3600" dirty="0">
                <a:ea typeface="ＭＳ Ｐゴシック" charset="-128"/>
              </a:rPr>
              <a:t> Pain and symptom relief </a:t>
            </a:r>
          </a:p>
          <a:p>
            <a:pPr marL="0" indent="0">
              <a:buFontTx/>
              <a:buNone/>
            </a:pPr>
            <a:r>
              <a:rPr lang="en-US" sz="3600" dirty="0">
                <a:ea typeface="ＭＳ Ｐゴシック" charset="-128"/>
              </a:rPr>
              <a:t>3</a:t>
            </a:r>
            <a:r>
              <a:rPr lang="en-US" sz="3600" baseline="30000" dirty="0">
                <a:ea typeface="ＭＳ Ｐゴシック" charset="-128"/>
              </a:rPr>
              <a:t>rd</a:t>
            </a:r>
            <a:r>
              <a:rPr lang="en-US" sz="3600" dirty="0">
                <a:ea typeface="ＭＳ Ｐゴシック" charset="-128"/>
              </a:rPr>
              <a:t> Staying alive.</a:t>
            </a:r>
            <a:endParaRPr lang="en-US" sz="2000" dirty="0">
              <a:ea typeface="ＭＳ Ｐゴシック" charset="-128"/>
            </a:endParaRPr>
          </a:p>
          <a:p>
            <a:pPr marL="0" indent="0">
              <a:buFontTx/>
              <a:buNone/>
            </a:pPr>
            <a:endParaRPr lang="en-US" sz="1800" dirty="0">
              <a:ea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2000" dirty="0">
                <a:ea typeface="ＭＳ Ｐゴシック" charset="-128"/>
              </a:rPr>
              <a:t>Fried et al. Arch Int Med 2011;171:1854</a:t>
            </a:r>
          </a:p>
        </p:txBody>
      </p:sp>
    </p:spTree>
    <p:extLst>
      <p:ext uri="{BB962C8B-B14F-4D97-AF65-F5344CB8AC3E}">
        <p14:creationId xmlns:p14="http://schemas.microsoft.com/office/powerpoint/2010/main" val="29155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2" y="0"/>
            <a:ext cx="684645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609601"/>
            <a:ext cx="4343400" cy="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06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“I don’t want Jenny to think I’m abandoning her.”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/>
              <a:t>Response to my question asking an oncologist what he hoped to accomplish through </a:t>
            </a:r>
            <a:r>
              <a:rPr lang="en-US" sz="4000" dirty="0" err="1"/>
              <a:t>intrathecal</a:t>
            </a:r>
            <a:r>
              <a:rPr lang="en-US" sz="4000" dirty="0"/>
              <a:t> chemotherapy for a patient with brain metastases from lung cancer.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2400" dirty="0"/>
              <a:t>Meier DE. Health Affairs 2014;33:895-8</a:t>
            </a:r>
          </a:p>
        </p:txBody>
      </p:sp>
    </p:spTree>
    <p:extLst>
      <p:ext uri="{BB962C8B-B14F-4D97-AF65-F5344CB8AC3E}">
        <p14:creationId xmlns:p14="http://schemas.microsoft.com/office/powerpoint/2010/main" val="1351480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 descr="judy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7104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45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F81BD"/>
                </a:solidFill>
              </a:rPr>
              <a:t>Oncologist Offers </a:t>
            </a:r>
            <a:r>
              <a:rPr lang="en-US" sz="2800" b="1" dirty="0" err="1">
                <a:solidFill>
                  <a:srgbClr val="4F81BD"/>
                </a:solidFill>
              </a:rPr>
              <a:t>Intrathecal</a:t>
            </a:r>
            <a:r>
              <a:rPr lang="en-US" sz="2800" b="1" dirty="0">
                <a:solidFill>
                  <a:srgbClr val="4F81BD"/>
                </a:solidFill>
              </a:rPr>
              <a:t> Chemo (aka most important lesson of my career so far</a:t>
            </a:r>
            <a:r>
              <a:rPr lang="en-US" sz="3200" b="1" dirty="0">
                <a:solidFill>
                  <a:srgbClr val="4F81BD"/>
                </a:solidFill>
              </a:rPr>
              <a:t>)</a:t>
            </a:r>
            <a:endParaRPr lang="en-US" sz="4000" b="1" dirty="0">
              <a:solidFill>
                <a:srgbClr val="4F81B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/>
              <a:t>Jenny asks what I think. I tell her I’ll call the oncologist.</a:t>
            </a:r>
            <a:endParaRPr lang="en-US" sz="2400" dirty="0"/>
          </a:p>
          <a:p>
            <a:pPr>
              <a:defRPr/>
            </a:pPr>
            <a:r>
              <a:rPr lang="en-US" sz="2800" dirty="0"/>
              <a:t>I ask “I don’t have much experience with this procedure. What are you hoping we can accomplish with it?”</a:t>
            </a:r>
          </a:p>
          <a:p>
            <a:pPr>
              <a:defRPr/>
            </a:pPr>
            <a:r>
              <a:rPr lang="en-US" sz="2800" dirty="0"/>
              <a:t>He says “It won’t help her.”  Long pause.</a:t>
            </a:r>
          </a:p>
          <a:p>
            <a:pPr>
              <a:defRPr/>
            </a:pPr>
            <a:r>
              <a:rPr lang="en-US" sz="2800" dirty="0"/>
              <a:t>I ask “Do you want me to encourage her to go ahead with it?”</a:t>
            </a:r>
          </a:p>
          <a:p>
            <a:pPr>
              <a:defRPr/>
            </a:pPr>
            <a:r>
              <a:rPr lang="en-US" sz="4000" dirty="0"/>
              <a:t>He says</a:t>
            </a:r>
            <a:r>
              <a:rPr lang="en-US" sz="4000" b="1" i="1" dirty="0"/>
              <a:t>, “I don’t want Jenny to think I am abandoning her.”</a:t>
            </a:r>
          </a:p>
        </p:txBody>
      </p:sp>
    </p:spTree>
    <p:extLst>
      <p:ext uri="{BB962C8B-B14F-4D97-AF65-F5344CB8AC3E}">
        <p14:creationId xmlns:p14="http://schemas.microsoft.com/office/powerpoint/2010/main" val="11633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rgbClr val="4F81BD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400" dirty="0"/>
              <a:t>Problem?</a:t>
            </a:r>
          </a:p>
          <a:p>
            <a:pPr>
              <a:buFont typeface="Wingdings" charset="2"/>
              <a:buChar char="Ø"/>
            </a:pPr>
            <a:r>
              <a:rPr lang="en-US" sz="5400" dirty="0"/>
              <a:t>Lack of Training</a:t>
            </a:r>
          </a:p>
          <a:p>
            <a:pPr marL="0" indent="0">
              <a:buNone/>
            </a:pPr>
            <a:r>
              <a:rPr lang="en-US" sz="5400" dirty="0"/>
              <a:t>Solution?</a:t>
            </a:r>
          </a:p>
          <a:p>
            <a:pPr>
              <a:buFont typeface="Wingdings" charset="2"/>
              <a:buChar char="Ø"/>
            </a:pPr>
            <a:r>
              <a:rPr lang="en-US" sz="7800" b="1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70208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403" name="Picture 4" descr="judy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62000"/>
            <a:ext cx="80899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567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 descr="judy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80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In Loving Memory</a:t>
            </a:r>
          </a:p>
        </p:txBody>
      </p:sp>
    </p:spTree>
    <p:extLst>
      <p:ext uri="{BB962C8B-B14F-4D97-AF65-F5344CB8AC3E}">
        <p14:creationId xmlns:p14="http://schemas.microsoft.com/office/powerpoint/2010/main" val="1041261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What we know about gaps in the U.S. health system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Missing or inadequate conversations about what matters most to patients and families</a:t>
            </a:r>
          </a:p>
          <a:p>
            <a:pPr fontAlgn="base"/>
            <a:r>
              <a:rPr lang="en-US" dirty="0"/>
              <a:t>Uncontrolled symptoms leading to preventable ED visits and hospital stays</a:t>
            </a:r>
          </a:p>
          <a:p>
            <a:pPr fontAlgn="base"/>
            <a:r>
              <a:rPr lang="en-US" dirty="0"/>
              <a:t>Exhausted family caregivers</a:t>
            </a:r>
          </a:p>
          <a:p>
            <a:pPr fontAlgn="base"/>
            <a:r>
              <a:rPr lang="en-US" dirty="0"/>
              <a:t>Poorly coordinated care across clinical teams and through transitions, and…</a:t>
            </a:r>
          </a:p>
          <a:p>
            <a:pPr fontAlgn="base"/>
            <a:r>
              <a:rPr lang="en-US" dirty="0"/>
              <a:t>More patients in need</a:t>
            </a:r>
          </a:p>
          <a:p>
            <a:endParaRPr lang="en-US" b="1" dirty="0"/>
          </a:p>
        </p:txBody>
      </p:sp>
      <p:sp>
        <p:nvSpPr>
          <p:cNvPr id="131" name="Slide Number Placeholder 14"/>
          <p:cNvSpPr txBox="1">
            <a:spLocks noGrp="1"/>
          </p:cNvSpPr>
          <p:nvPr>
            <p:ph type="sldNum" sz="quarter" idx="4294967295"/>
          </p:nvPr>
        </p:nvSpPr>
        <p:spPr>
          <a:xfrm>
            <a:off x="479097" y="6283687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106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lot to be proud of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CDB09-4327-D84C-96F4-A4534A7EB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Impact of palliative care in the COVID Era</a:t>
            </a:r>
          </a:p>
        </p:txBody>
      </p:sp>
    </p:spTree>
    <p:extLst>
      <p:ext uri="{BB962C8B-B14F-4D97-AF65-F5344CB8AC3E}">
        <p14:creationId xmlns:p14="http://schemas.microsoft.com/office/powerpoint/2010/main" val="54201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57ACF"/>
                </a:solidFill>
              </a:rPr>
              <a:t>Concentration of Risk/$</a:t>
            </a:r>
          </a:p>
        </p:txBody>
      </p:sp>
      <p:pic>
        <p:nvPicPr>
          <p:cNvPr id="4" name="Content Placeholder 3" descr="Health_Care_Spending_Highly_Concentrated_CS2F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407817"/>
            <a:ext cx="7239000" cy="5429249"/>
          </a:xfrm>
        </p:spPr>
      </p:pic>
      <p:sp>
        <p:nvSpPr>
          <p:cNvPr id="3" name="Oval 2"/>
          <p:cNvSpPr/>
          <p:nvPr/>
        </p:nvSpPr>
        <p:spPr>
          <a:xfrm>
            <a:off x="3581400" y="2971800"/>
            <a:ext cx="5715000" cy="1371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62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Palliative Care: Essential Services During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40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43000" y="2275290"/>
            <a:ext cx="6858000" cy="3438785"/>
            <a:chOff x="0" y="1219200"/>
            <a:chExt cx="9144000" cy="45850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19200"/>
              <a:ext cx="9144000" cy="441517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500813" y="3757613"/>
              <a:ext cx="2643187" cy="2046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82" y="2112042"/>
            <a:ext cx="5125640" cy="3660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1143000" y="2699154"/>
            <a:ext cx="6858000" cy="2203495"/>
            <a:chOff x="0" y="1755775"/>
            <a:chExt cx="9144000" cy="29379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55775"/>
              <a:ext cx="9144000" cy="293799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29350" y="1755775"/>
              <a:ext cx="2914650" cy="3714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05161"/>
            <a:ext cx="6858000" cy="15826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4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Patient 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45" y="1899576"/>
            <a:ext cx="5186028" cy="1529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i="1" dirty="0">
                <a:solidFill>
                  <a:schemeClr val="tx2">
                    <a:lumMod val="75000"/>
                  </a:schemeClr>
                </a:solidFill>
              </a:rPr>
              <a:t>“Thanks for never letting me feel isolated and in the dark through this very dark time in our lives."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41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36357" y="3500636"/>
            <a:ext cx="4007644" cy="152942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157ACF"/>
              </a:buClr>
              <a:buSzPct val="80000"/>
              <a:buFont typeface="Lucida Grande"/>
              <a:buChar char="➔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»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00B050"/>
                </a:solidFill>
              </a:rPr>
              <a:t>“</a:t>
            </a:r>
            <a:r>
              <a:rPr lang="en-US" sz="2700" i="1" dirty="0">
                <a:solidFill>
                  <a:srgbClr val="00B050"/>
                </a:solidFill>
              </a:rPr>
              <a:t>Thank you for doing the work to find out what I wanted." </a:t>
            </a:r>
          </a:p>
          <a:p>
            <a:pPr marL="0" indent="0">
              <a:buNone/>
            </a:pPr>
            <a:endParaRPr lang="en-US" sz="2100" dirty="0">
              <a:solidFill>
                <a:srgbClr val="00B05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4794" y="3903137"/>
            <a:ext cx="4257206" cy="15294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157ACF"/>
              </a:buClr>
              <a:buSzPct val="80000"/>
              <a:buFont typeface="Lucida Grande"/>
              <a:buChar char="➔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»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i="1" dirty="0">
                <a:solidFill>
                  <a:srgbClr val="FF0000"/>
                </a:solidFill>
              </a:rPr>
              <a:t>"It made us feel loved. I know that my hospital and its staff really cares for us!"</a:t>
            </a:r>
          </a:p>
        </p:txBody>
      </p:sp>
    </p:spTree>
    <p:extLst>
      <p:ext uri="{BB962C8B-B14F-4D97-AF65-F5344CB8AC3E}">
        <p14:creationId xmlns:p14="http://schemas.microsoft.com/office/powerpoint/2010/main" val="21356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6D50-B12D-2242-BB2E-43188B9F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29" y="3310708"/>
            <a:ext cx="7772400" cy="1021556"/>
          </a:xfrm>
        </p:spPr>
        <p:txBody>
          <a:bodyPr/>
          <a:lstStyle/>
          <a:p>
            <a:r>
              <a:rPr lang="en-US" dirty="0"/>
              <a:t>Palliative care steps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17BEB-DC42-6A41-98F2-4869E431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960" y="1978127"/>
            <a:ext cx="2857500" cy="2857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44793A-15CA-FB41-86D7-47581FBF7A27}"/>
              </a:ext>
            </a:extLst>
          </p:cNvPr>
          <p:cNvSpPr/>
          <p:nvPr/>
        </p:nvSpPr>
        <p:spPr>
          <a:xfrm>
            <a:off x="6799687" y="4754836"/>
            <a:ext cx="121860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Image Source: Clip Art Library</a:t>
            </a:r>
          </a:p>
        </p:txBody>
      </p:sp>
    </p:spTree>
    <p:extLst>
      <p:ext uri="{BB962C8B-B14F-4D97-AF65-F5344CB8AC3E}">
        <p14:creationId xmlns:p14="http://schemas.microsoft.com/office/powerpoint/2010/main" val="3615062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5E24DB-3D89-1044-B745-1C117D7D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05" y="1174937"/>
            <a:ext cx="5581650" cy="2114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3FAC7-458D-EC4B-AEB1-822F8A780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850" y="3568514"/>
            <a:ext cx="5772150" cy="1962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41C548-B03C-FB4F-BE92-5E85CF8D4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38" y="3701864"/>
            <a:ext cx="5991225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4E354-8C1E-1545-ACD0-434F43A14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438" y="1327336"/>
            <a:ext cx="5800725" cy="1495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3C4DD2-AF1A-DA48-977F-E4B926C77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0688" y="2305050"/>
            <a:ext cx="5762625" cy="2247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E453D1-B468-2E4A-8AC5-12F90089F9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4563" y="1998290"/>
            <a:ext cx="5724525" cy="1257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290D32-1EF4-C342-9D7F-12DDD360E8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3638" y="3379973"/>
            <a:ext cx="5505450" cy="1838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919A3C-540F-9A44-A92B-5026CD53E3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2436" y="4233863"/>
            <a:ext cx="4124325" cy="1133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0C2C40-6C31-304F-9D20-E6F16E9380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2755" y="1490663"/>
            <a:ext cx="6000750" cy="4505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6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Palliative Care: In the COVID Era and Beyond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44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9" y="2544368"/>
            <a:ext cx="3129487" cy="2063354"/>
          </a:xfrm>
          <a:prstGeom prst="rect">
            <a:avLst/>
          </a:prstGeom>
        </p:spPr>
      </p:pic>
      <p:pic>
        <p:nvPicPr>
          <p:cNvPr id="1026" name="Picture 2" descr="he Secret Sauce to Finding a Technical Co-founder - Hypepota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35" y="2764634"/>
            <a:ext cx="3501866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3773687" y="3399239"/>
            <a:ext cx="1596628" cy="653652"/>
          </a:xfrm>
          <a:prstGeom prst="left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VS.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B9F1B-0EBE-5545-A9B0-1F21663C0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50" y="3860755"/>
            <a:ext cx="7517769" cy="14490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2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2861E-20EA-0C4D-A583-F355E1D7C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387F6-47DB-6145-BE09-F96EAFCB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" y="1057722"/>
            <a:ext cx="9144000" cy="4742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2CFE51-FC48-7848-8B2B-95597D26926F}"/>
              </a:ext>
            </a:extLst>
          </p:cNvPr>
          <p:cNvSpPr/>
          <p:nvPr/>
        </p:nvSpPr>
        <p:spPr>
          <a:xfrm>
            <a:off x="479098" y="2819400"/>
            <a:ext cx="8207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3"/>
              </a:rPr>
              <a:t>https://www.capc.org/covid-19/</a:t>
            </a:r>
            <a:endParaRPr lang="en-US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602B15-CAC8-F04C-9D22-4995BABBC6D1}"/>
              </a:ext>
            </a:extLst>
          </p:cNvPr>
          <p:cNvSpPr/>
          <p:nvPr/>
        </p:nvSpPr>
        <p:spPr>
          <a:xfrm>
            <a:off x="451616" y="321944"/>
            <a:ext cx="480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Broadway" panose="020F0502020204030204" pitchFamily="34" charset="0"/>
              </a:rPr>
              <a:t>FREE to ALL</a:t>
            </a:r>
            <a:endParaRPr lang="en-US" sz="20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Broadway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16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5502770"/>
              </p:ext>
            </p:extLst>
          </p:nvPr>
        </p:nvGraphicFramePr>
        <p:xfrm>
          <a:off x="228600" y="1219200"/>
          <a:ext cx="86106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2011365"/>
          </a:xfrm>
        </p:spPr>
        <p:txBody>
          <a:bodyPr>
            <a:normAutofit/>
          </a:bodyPr>
          <a:lstStyle/>
          <a:p>
            <a:r>
              <a:rPr lang="en-US" sz="4000" dirty="0"/>
              <a:t>Recipe for Success</a:t>
            </a:r>
          </a:p>
        </p:txBody>
      </p:sp>
    </p:spTree>
    <p:extLst>
      <p:ext uri="{BB962C8B-B14F-4D97-AF65-F5344CB8AC3E}">
        <p14:creationId xmlns:p14="http://schemas.microsoft.com/office/powerpoint/2010/main" val="1133488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304800" y="228601"/>
            <a:ext cx="86106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i="1" dirty="0"/>
              <a:t>"Every day I remind myself that my inner and outer life are based on the labors of other men [and women], living and dead, and that I must exert myself in order to give in the same measure as I have received and am </a:t>
            </a:r>
          </a:p>
          <a:p>
            <a:r>
              <a:rPr lang="en-US" sz="3600" i="1" dirty="0"/>
              <a:t>still receiving.” 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>
                <a:solidFill>
                  <a:srgbClr val="4F81BD"/>
                </a:solidFill>
              </a:rPr>
              <a:t>Albert Einstein, 1935</a:t>
            </a:r>
          </a:p>
          <a:p>
            <a:r>
              <a:rPr lang="en-US" sz="3200" i="1" dirty="0">
                <a:solidFill>
                  <a:srgbClr val="4F81BD"/>
                </a:solidFill>
              </a:rPr>
              <a:t>The World As I See 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05200"/>
            <a:ext cx="4191000" cy="31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444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3922679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8229600" cy="20113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5C7A-F044-4628-89F5-BD48332AE82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157ACF"/>
                </a:solidFill>
                <a:ea typeface="ＭＳ Ｐゴシック" charset="-128"/>
              </a:rPr>
              <a:t>Value= Quality/Cost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4400" dirty="0">
                <a:ea typeface="ＭＳ Ｐゴシック" charset="-128"/>
              </a:rPr>
              <a:t>Because of the Concentration of Risk and Spending, and the Impact of Palliative Care on Quality </a:t>
            </a:r>
            <a:r>
              <a:rPr lang="en-US" sz="4400" i="1" dirty="0">
                <a:ea typeface="ＭＳ Ｐゴシック" charset="-128"/>
              </a:rPr>
              <a:t>and</a:t>
            </a:r>
            <a:r>
              <a:rPr lang="en-US" sz="4400" dirty="0">
                <a:ea typeface="ＭＳ Ｐゴシック" charset="-128"/>
              </a:rPr>
              <a:t> Cost, its Principles and Practices are Central to Improving Value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880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2436" y="990600"/>
            <a:ext cx="609426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777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69"/>
            <a:ext cx="8229600" cy="639752"/>
          </a:xfrm>
        </p:spPr>
        <p:txBody>
          <a:bodyPr>
            <a:normAutofit/>
          </a:bodyPr>
          <a:lstStyle/>
          <a:p>
            <a:r>
              <a:rPr lang="en-US" sz="3000" dirty="0"/>
              <a:t>CAPC Clinical Training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543245"/>
              </p:ext>
            </p:extLst>
          </p:nvPr>
        </p:nvGraphicFramePr>
        <p:xfrm>
          <a:off x="7257" y="594897"/>
          <a:ext cx="8915400" cy="629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08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476">
                <a:tc rowSpan="12"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CLINICAL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8ED9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Pain Management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8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1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Comprehensive Pain Assessment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Matching the Drug Class to the 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Patient Factors that Influence Prescribing Decisions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Assessing Risk for Opioid Substance Use Disorder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Opioid Trials:</a:t>
                      </a:r>
                      <a:r>
                        <a:rPr lang="en-US" sz="1050" baseline="0" dirty="0"/>
                        <a:t> Determining Design, Efficacy, and Safety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9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Prescribing an Opioid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Prescribing Short-Acting Opioids – Four Case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Monitoring for Opioid Efficacy, Side Effects</a:t>
                      </a:r>
                      <a:r>
                        <a:rPr lang="en-US" sz="1050" baseline="0" dirty="0"/>
                        <a:t> and Substance Use Disorder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Converting from Short-Acting to Long-Acting Opioids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Prescribing Practice</a:t>
                      </a:r>
                      <a:r>
                        <a:rPr lang="en-US" sz="1050" baseline="0" dirty="0"/>
                        <a:t> and Opioid Conversions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1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Advanced Conversations and Opioid Side Effects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Special Populations and Patient-Controlled Analgesia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Managing Pain in Patients at Risk for Substance Use Disorder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Pain Management: Putting it All Together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9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Communication Skills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8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Delivering Serious News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Discussing Prognosis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Clarifying Goals of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Conducting a Family Meeting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Advance Care Planning Conversations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9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Symptom Management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8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6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Nausea and Vomiting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Dyspnea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Constipation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Anxiety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996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Relief of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Suffering Across the Disease Trajectory </a:t>
                      </a:r>
                      <a:r>
                        <a:rPr lang="en-US" sz="1400" b="1" i="1" baseline="0" dirty="0">
                          <a:solidFill>
                            <a:schemeClr val="bg1"/>
                          </a:solidFill>
                        </a:rPr>
                        <a:t>(Coming Soon)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8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18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Congestive</a:t>
                      </a:r>
                      <a:r>
                        <a:rPr lang="en-US" sz="1050" baseline="0" dirty="0"/>
                        <a:t> Heart Failure (CHF)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Dementia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Chronic Obstructive</a:t>
                      </a:r>
                      <a:r>
                        <a:rPr lang="en-US" sz="1050" baseline="0" dirty="0"/>
                        <a:t> Pulmonary Disease (COPD)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996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Prevention Crises Through Whole-Person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Care </a:t>
                      </a:r>
                      <a:r>
                        <a:rPr lang="en-US" sz="1400" b="1" i="1" baseline="0" dirty="0">
                          <a:solidFill>
                            <a:schemeClr val="bg1"/>
                          </a:solidFill>
                        </a:rPr>
                        <a:t>(Coming Soon)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8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618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Care Coordination for the Seriously Ill Patient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Supporting</a:t>
                      </a:r>
                      <a:r>
                        <a:rPr lang="en-US" sz="1050" baseline="0" dirty="0"/>
                        <a:t> the Family Caregiver: The Burden of Serious Illness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69"/>
            <a:ext cx="8229600" cy="639752"/>
          </a:xfrm>
        </p:spPr>
        <p:txBody>
          <a:bodyPr>
            <a:normAutofit/>
          </a:bodyPr>
          <a:lstStyle/>
          <a:p>
            <a:r>
              <a:rPr lang="en-US" sz="3000" dirty="0"/>
              <a:t>CAPC Operational Training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295533"/>
              </p:ext>
            </p:extLst>
          </p:nvPr>
        </p:nvGraphicFramePr>
        <p:xfrm>
          <a:off x="819095" y="1372483"/>
          <a:ext cx="751528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8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7"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Operational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8ED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Building Your Hospital Program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8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Needs Assessment for the Hospital Palliative Care Program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Hospital Palliative Care Program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Building the Business Plan for Your Hospital Palliative Care 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Building Your Community Program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8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Introduction to Palliative Care in the Community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Needs Assessment: Ensuring Successful Community-Based Palliative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Office-Based Palliative Care Program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Building the Business</a:t>
                      </a:r>
                      <a:r>
                        <a:rPr lang="en-US" sz="1200" b="1" baseline="0" dirty="0"/>
                        <a:t> Plan for Community-Based Palliative Care</a:t>
                      </a:r>
                      <a:endParaRPr lang="en-US" sz="1200" b="1" dirty="0"/>
                    </a:p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Program Design for Palliative Care Delivered in the Home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Designing Your Long Term Care Palliative Care Program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Leadership Support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8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</a:t>
                      </a:r>
                      <a:r>
                        <a:rPr lang="en-US" sz="1200" baseline="0" dirty="0"/>
                        <a:t> In-Depth Look at Palliative Care and Its Services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Improving Team 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Consult Etiquette: Communicating with Referring</a:t>
                      </a:r>
                      <a:r>
                        <a:rPr lang="en-US" sz="1200" b="1" baseline="0" dirty="0"/>
                        <a:t> Providers</a:t>
                      </a:r>
                      <a:endParaRPr lang="en-US" sz="1200" b="1" dirty="0"/>
                    </a:p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157ACF"/>
                </a:solidFill>
                <a:ea typeface="ＭＳ Ｐゴシック" charset="-128"/>
              </a:rPr>
              <a:t>Mr. B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5181600" cy="5638800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defRPr/>
            </a:pPr>
            <a:r>
              <a:rPr lang="en-US" sz="2400" dirty="0"/>
              <a:t>An 88 year old man with dementia admitted via the ED for management of back pain due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     to prostate cancer, spinal stenosis 	and arthritis.  </a:t>
            </a:r>
          </a:p>
          <a:p>
            <a:pPr marL="457200" indent="-457200" eaLnBrk="1" hangingPunct="1">
              <a:defRPr/>
            </a:pPr>
            <a:r>
              <a:rPr lang="en-US" sz="2400" dirty="0"/>
              <a:t>Pain is 8/10 on admission, for which he is taking 5 </a:t>
            </a:r>
            <a:r>
              <a:rPr lang="en-US" sz="2400" dirty="0" err="1"/>
              <a:t>gm</a:t>
            </a:r>
            <a:r>
              <a:rPr lang="en-US" sz="2400" dirty="0"/>
              <a:t> of  acetaminophen/day.</a:t>
            </a:r>
          </a:p>
          <a:p>
            <a:pPr marL="457200" indent="-457200" eaLnBrk="1" hangingPunct="1">
              <a:defRPr/>
            </a:pPr>
            <a:r>
              <a:rPr lang="en-US" sz="2400" b="1" dirty="0"/>
              <a:t>Admitted 3 times in 2 months for pain (2x), falls, and altered mental status due to constipation.</a:t>
            </a:r>
          </a:p>
          <a:p>
            <a:pPr marL="457200" indent="-457200" eaLnBrk="1" hangingPunct="1">
              <a:defRPr/>
            </a:pPr>
            <a:r>
              <a:rPr lang="en-US" sz="2400" dirty="0"/>
              <a:t>His family (83 year old wife) is overwhelmed. </a:t>
            </a:r>
          </a:p>
          <a:p>
            <a:pPr marL="457200" indent="-457200" eaLnBrk="1" hangingPunct="1">
              <a:defRPr/>
            </a:pPr>
            <a:endParaRPr lang="en-US" sz="2400" dirty="0">
              <a:cs typeface="+mn-cs"/>
            </a:endParaRPr>
          </a:p>
          <a:p>
            <a:pPr marL="400050" lvl="1" indent="0" eaLnBrk="1" hangingPunct="1">
              <a:buFontTx/>
              <a:buNone/>
              <a:defRPr/>
            </a:pPr>
            <a:endParaRPr lang="en-US" sz="2000" dirty="0"/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892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511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157ACF"/>
                </a:solidFill>
                <a:ea typeface="ＭＳ Ｐゴシック" charset="-128"/>
              </a:rPr>
              <a:t>Mr. B: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3338" y="838200"/>
            <a:ext cx="4919662" cy="5715000"/>
          </a:xfrm>
        </p:spPr>
        <p:txBody>
          <a:bodyPr>
            <a:normAutofit lnSpcReduction="10000"/>
          </a:bodyPr>
          <a:lstStyle/>
          <a:p>
            <a:pPr marL="457200" indent="-457200" eaLnBrk="1" hangingPunct="1"/>
            <a:r>
              <a:rPr lang="en-US" sz="2800" dirty="0">
                <a:ea typeface="ＭＳ Ｐゴシック" charset="-128"/>
              </a:rPr>
              <a:t>Mr. B: </a:t>
            </a:r>
            <a:r>
              <a:rPr lang="en-US" altLang="en-US" sz="2800" i="1" dirty="0">
                <a:ea typeface="ＭＳ Ｐゴシック" charset="-128"/>
              </a:rPr>
              <a:t>“</a:t>
            </a:r>
            <a:r>
              <a:rPr lang="en-US" sz="2800" i="1" dirty="0">
                <a:ea typeface="ＭＳ Ｐゴシック" charset="-128"/>
              </a:rPr>
              <a:t>Don</a:t>
            </a:r>
            <a:r>
              <a:rPr lang="en-US" altLang="en-US" sz="2800" i="1" dirty="0">
                <a:ea typeface="ＭＳ Ｐゴシック" charset="-128"/>
              </a:rPr>
              <a:t>’</a:t>
            </a:r>
            <a:r>
              <a:rPr lang="en-US" sz="2800" i="1" dirty="0">
                <a:ea typeface="ＭＳ Ｐゴシック" charset="-128"/>
              </a:rPr>
              <a:t>t take me to the hospital!  Please!</a:t>
            </a:r>
            <a:r>
              <a:rPr lang="en-US" altLang="en-US" sz="2800" i="1" dirty="0">
                <a:ea typeface="ＭＳ Ｐゴシック" charset="-128"/>
              </a:rPr>
              <a:t>”</a:t>
            </a:r>
            <a:endParaRPr lang="en-US" altLang="ja-JP" sz="2800" i="1" dirty="0">
              <a:ea typeface="ＭＳ Ｐゴシック" charset="-128"/>
            </a:endParaRPr>
          </a:p>
          <a:p>
            <a:pPr marL="457200" indent="-457200" eaLnBrk="1" hangingPunct="1"/>
            <a:r>
              <a:rPr lang="en-US" sz="2800" dirty="0">
                <a:ea typeface="ＭＳ Ｐゴシック" charset="-128"/>
              </a:rPr>
              <a:t>Mrs. B</a:t>
            </a:r>
            <a:r>
              <a:rPr lang="en-US" sz="2800" i="1" dirty="0">
                <a:ea typeface="ＭＳ Ｐゴシック" charset="-128"/>
              </a:rPr>
              <a:t>:  </a:t>
            </a:r>
            <a:r>
              <a:rPr lang="en-US" altLang="en-US" sz="2800" i="1" dirty="0">
                <a:ea typeface="ＭＳ Ｐゴシック" charset="-128"/>
              </a:rPr>
              <a:t>“</a:t>
            </a:r>
            <a:r>
              <a:rPr lang="en-US" altLang="ja-JP" sz="2800" i="1" dirty="0">
                <a:ea typeface="ＭＳ Ｐゴシック" charset="-128"/>
              </a:rPr>
              <a:t>He hates being in the hospital, but what could I do?  The pain was terrible and I couldn</a:t>
            </a:r>
            <a:r>
              <a:rPr lang="en-US" altLang="en-US" sz="2800" i="1" dirty="0">
                <a:ea typeface="ＭＳ Ｐゴシック" charset="-128"/>
              </a:rPr>
              <a:t>’</a:t>
            </a:r>
            <a:r>
              <a:rPr lang="en-US" altLang="ja-JP" sz="2800" i="1" dirty="0">
                <a:ea typeface="ＭＳ Ｐゴシック" charset="-128"/>
              </a:rPr>
              <a:t>t reach the doctor.  I couldn</a:t>
            </a:r>
            <a:r>
              <a:rPr lang="en-US" altLang="en-US" sz="2800" i="1" dirty="0">
                <a:ea typeface="ＭＳ Ｐゴシック" charset="-128"/>
              </a:rPr>
              <a:t>’</a:t>
            </a:r>
            <a:r>
              <a:rPr lang="en-US" altLang="ja-JP" sz="2800" i="1" dirty="0">
                <a:ea typeface="ＭＳ Ｐゴシック" charset="-128"/>
              </a:rPr>
              <a:t>t even move him myself, so I called the ambulance.  </a:t>
            </a:r>
            <a:r>
              <a:rPr lang="en-US" altLang="ja-JP" sz="2800" b="1" i="1" dirty="0">
                <a:ea typeface="ＭＳ Ｐゴシック" charset="-128"/>
              </a:rPr>
              <a:t>It was the only thing I could do.</a:t>
            </a:r>
            <a:r>
              <a:rPr lang="en-US" altLang="en-US" sz="2800" i="1" dirty="0">
                <a:ea typeface="ＭＳ Ｐゴシック" charset="-128"/>
              </a:rPr>
              <a:t>”</a:t>
            </a:r>
            <a:endParaRPr lang="en-US" altLang="ja-JP" sz="2800" i="1" dirty="0">
              <a:ea typeface="ＭＳ Ｐゴシック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ja-JP" sz="1400" dirty="0">
                <a:ea typeface="ＭＳ Ｐゴシック" charset="-128"/>
              </a:rPr>
              <a:t>Modified from and</a:t>
            </a:r>
            <a:r>
              <a:rPr lang="en-US" altLang="ja-JP" sz="1600" dirty="0">
                <a:ea typeface="ＭＳ Ｐゴシック" charset="-128"/>
              </a:rPr>
              <a:t> </a:t>
            </a:r>
            <a:r>
              <a:rPr lang="en-US" altLang="ja-JP" sz="1400" dirty="0">
                <a:ea typeface="ＭＳ Ｐゴシック" charset="-128"/>
              </a:rPr>
              <a:t>with thanks to Dave Casarett</a:t>
            </a:r>
          </a:p>
          <a:p>
            <a:pPr marL="857250" lvl="1" indent="-457200" eaLnBrk="1" hangingPunct="1">
              <a:buFontTx/>
              <a:buChar char="•"/>
            </a:pPr>
            <a:endParaRPr lang="en-US" sz="2000" dirty="0">
              <a:ea typeface="ＭＳ Ｐゴシック" charset="-128"/>
            </a:endParaRPr>
          </a:p>
          <a:p>
            <a:pPr marL="857250" lvl="1" indent="-457200" eaLnBrk="1" hangingPunct="1">
              <a:buFontTx/>
              <a:buChar char="•"/>
            </a:pPr>
            <a:endParaRPr lang="en-US" sz="2000" dirty="0">
              <a:ea typeface="ＭＳ Ｐゴシック" charset="-128"/>
            </a:endParaRP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1143000"/>
            <a:ext cx="3778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809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157ACF"/>
                </a:solidFill>
              </a:rPr>
              <a:t>Before and After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157ACF"/>
                </a:solidFill>
              </a:rPr>
              <a:t>Usual Care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4</a:t>
            </a:r>
            <a:r>
              <a:rPr lang="en-US" dirty="0"/>
              <a:t> calls to 911 in a 3 month period, leading to</a:t>
            </a:r>
          </a:p>
          <a:p>
            <a:r>
              <a:rPr lang="en-US" b="1" dirty="0">
                <a:solidFill>
                  <a:srgbClr val="4F81BD"/>
                </a:solidFill>
              </a:rPr>
              <a:t>4</a:t>
            </a:r>
            <a:r>
              <a:rPr lang="en-US" dirty="0"/>
              <a:t> ED visits and</a:t>
            </a:r>
          </a:p>
          <a:p>
            <a:r>
              <a:rPr lang="en-US" b="1" dirty="0">
                <a:solidFill>
                  <a:srgbClr val="4F81BD"/>
                </a:solidFill>
              </a:rPr>
              <a:t>3</a:t>
            </a:r>
            <a:r>
              <a:rPr lang="en-US" dirty="0"/>
              <a:t> hospitalizations, leading to</a:t>
            </a:r>
          </a:p>
          <a:p>
            <a:r>
              <a:rPr lang="en-US" dirty="0"/>
              <a:t>Hospital acquired infection</a:t>
            </a:r>
          </a:p>
          <a:p>
            <a:r>
              <a:rPr lang="en-US" dirty="0"/>
              <a:t>Functional decline</a:t>
            </a:r>
          </a:p>
          <a:p>
            <a:r>
              <a:rPr lang="en-US" dirty="0"/>
              <a:t>Family distress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157ACF"/>
                </a:solidFill>
              </a:rPr>
              <a:t>Palliative Care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24608" cy="436305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Housecalls</a:t>
            </a:r>
            <a:r>
              <a:rPr lang="en-US" dirty="0"/>
              <a:t> referral</a:t>
            </a:r>
          </a:p>
          <a:p>
            <a:r>
              <a:rPr lang="en-US" dirty="0"/>
              <a:t>Pain management</a:t>
            </a:r>
          </a:p>
          <a:p>
            <a:r>
              <a:rPr lang="en-US" dirty="0"/>
              <a:t>24/7 phone coverage</a:t>
            </a:r>
          </a:p>
          <a:p>
            <a:r>
              <a:rPr lang="en-US" dirty="0"/>
              <a:t>Support for caregiver</a:t>
            </a:r>
          </a:p>
          <a:p>
            <a:r>
              <a:rPr lang="en-US" dirty="0"/>
              <a:t>Meals on Wheels</a:t>
            </a:r>
          </a:p>
          <a:p>
            <a:r>
              <a:rPr lang="en-US" dirty="0"/>
              <a:t>Friendly visitor program</a:t>
            </a:r>
          </a:p>
          <a:p>
            <a:r>
              <a:rPr lang="en-US" b="1" dirty="0"/>
              <a:t>No 911 calls, ED visits, or hospitalizations in last 18 months</a:t>
            </a:r>
          </a:p>
        </p:txBody>
      </p:sp>
    </p:spTree>
    <p:extLst>
      <p:ext uri="{BB962C8B-B14F-4D97-AF65-F5344CB8AC3E}">
        <p14:creationId xmlns:p14="http://schemas.microsoft.com/office/powerpoint/2010/main" val="3909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72965342"/>
              </p:ext>
            </p:extLst>
          </p:nvPr>
        </p:nvGraphicFramePr>
        <p:xfrm>
          <a:off x="762000" y="609600"/>
          <a:ext cx="7848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49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Template_CAPC_PPTPresentation (2)_Final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</TotalTime>
  <Words>2287</Words>
  <Application>Microsoft Macintosh PowerPoint</Application>
  <PresentationFormat>On-screen Show (4:3)</PresentationFormat>
  <Paragraphs>363</Paragraphs>
  <Slides>52</Slides>
  <Notes>41</Notes>
  <HiddenSlides>4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Arial</vt:lpstr>
      <vt:lpstr>Avenir Book</vt:lpstr>
      <vt:lpstr>Calibri</vt:lpstr>
      <vt:lpstr>Franklin Gothic Book</vt:lpstr>
      <vt:lpstr>Garamond</vt:lpstr>
      <vt:lpstr>Gill Sans</vt:lpstr>
      <vt:lpstr>Lucida Grande</vt:lpstr>
      <vt:lpstr>Verdana</vt:lpstr>
      <vt:lpstr>Wingdings</vt:lpstr>
      <vt:lpstr>Zapf Dingbats</vt:lpstr>
      <vt:lpstr>Template_CAPC_PPTPresentation (2)_Final</vt:lpstr>
      <vt:lpstr>Chart</vt:lpstr>
      <vt:lpstr>Palliative Care Futurist:  Matching Care to Our Patient's Needs </vt:lpstr>
      <vt:lpstr>No Disclosures</vt:lpstr>
      <vt:lpstr>Objectives</vt:lpstr>
      <vt:lpstr>Concentration of Risk/$</vt:lpstr>
      <vt:lpstr>Value= Quality/Cost</vt:lpstr>
      <vt:lpstr>Mr. B</vt:lpstr>
      <vt:lpstr>Mr. B:</vt:lpstr>
      <vt:lpstr>Before and After</vt:lpstr>
      <vt:lpstr>PowerPoint Presentation</vt:lpstr>
      <vt:lpstr>Who are the costliest 2.5%? </vt:lpstr>
      <vt:lpstr>What is Palliative Care?</vt:lpstr>
      <vt:lpstr>PowerPoint Presentation</vt:lpstr>
      <vt:lpstr>Synonyms</vt:lpstr>
      <vt:lpstr>U.S. Hospital Palliative Care Growth</vt:lpstr>
      <vt:lpstr>America’s Care of Serious Illness: A state-by-state report card on access to palliative care in our nation’s hospitals (2019)</vt:lpstr>
      <vt:lpstr>PowerPoint Presentation</vt:lpstr>
      <vt:lpstr>Mapping Community Palliative Care  Findings to Date</vt:lpstr>
      <vt:lpstr>Hospice organizations administer &gt;33% of participating community palliative care programs</vt:lpstr>
      <vt:lpstr>Community Palliative Care Programs Administered by a Hospice</vt:lpstr>
      <vt:lpstr>Palliative Care Improves Value</vt:lpstr>
      <vt:lpstr>Palliative Care in Office Setting</vt:lpstr>
      <vt:lpstr>Palliative Care at Home                  Improves Quality, Markedly Reduces Cost RCT of Service Use Among Heart Failure, Chronic Obstructive Pulmonary Disease, or Cancer Patients While Enrolled in a Home Palliative Care Intervention or Receiving Usual Home Care, 1999–2000</vt:lpstr>
      <vt:lpstr>46 High Quality Studies 2002-11 Palliat Med 2014;28:130-50. </vt:lpstr>
      <vt:lpstr>Why should Health Systems Care About Palliative Care?</vt:lpstr>
      <vt:lpstr>Impact of Palliative Care on Core Quality Metrics Clearly Demonstrated </vt:lpstr>
      <vt:lpstr>PowerPoint Presentation</vt:lpstr>
      <vt:lpstr>How does it work?</vt:lpstr>
      <vt:lpstr>Top 6 Characteristics of Effective Palliative Care</vt:lpstr>
      <vt:lpstr> Goal Setting</vt:lpstr>
      <vt:lpstr>What is most important?</vt:lpstr>
      <vt:lpstr>PowerPoint Presentation</vt:lpstr>
      <vt:lpstr>“I don’t want Jenny to think I’m abandoning her.”</vt:lpstr>
      <vt:lpstr>PowerPoint Presentation</vt:lpstr>
      <vt:lpstr>Oncologist Offers Intrathecal Chemo (aka most important lesson of my career so far)</vt:lpstr>
      <vt:lpstr>Conclusion</vt:lpstr>
      <vt:lpstr>PowerPoint Presentation</vt:lpstr>
      <vt:lpstr>In Loving Memory</vt:lpstr>
      <vt:lpstr>What we know about gaps in the U.S. health system</vt:lpstr>
      <vt:lpstr>We have a lot to be proud of </vt:lpstr>
      <vt:lpstr>Palliative Care: Essential Services During COVID-19</vt:lpstr>
      <vt:lpstr>Patient Voices</vt:lpstr>
      <vt:lpstr>Palliative care steps up</vt:lpstr>
      <vt:lpstr>PowerPoint Presentation</vt:lpstr>
      <vt:lpstr>The Future of Palliative Care: In the COVID Era and Beyond</vt:lpstr>
      <vt:lpstr>PowerPoint Presentation</vt:lpstr>
      <vt:lpstr>Recipe for Success</vt:lpstr>
      <vt:lpstr>PowerPoint Presentation</vt:lpstr>
      <vt:lpstr>THANK YOU!!</vt:lpstr>
      <vt:lpstr>Resources</vt:lpstr>
      <vt:lpstr>PowerPoint Presentation</vt:lpstr>
      <vt:lpstr>CAPC Clinical Training</vt:lpstr>
      <vt:lpstr>CAPC Operational Training</vt:lpstr>
    </vt:vector>
  </TitlesOfParts>
  <Company>Icahn School of Medicine at Mount Sinai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Implications of a new  Institute of Medicine report:  Dying in America:  Improving Quality and Honoring Individual Preferences Near the End of Life Washington DC, The National Academy of Sciences Press 2014</dc:title>
  <dc:creator>meierd01</dc:creator>
  <cp:lastModifiedBy>Microsoft Office User</cp:lastModifiedBy>
  <cp:revision>271</cp:revision>
  <dcterms:created xsi:type="dcterms:W3CDTF">2014-10-13T18:08:04Z</dcterms:created>
  <dcterms:modified xsi:type="dcterms:W3CDTF">2020-11-03T22:59:56Z</dcterms:modified>
</cp:coreProperties>
</file>